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8" r:id="rId3"/>
    <p:sldId id="259" r:id="rId4"/>
    <p:sldId id="260" r:id="rId5"/>
    <p:sldId id="262" r:id="rId6"/>
    <p:sldId id="263" r:id="rId7"/>
    <p:sldId id="264" r:id="rId8"/>
    <p:sldId id="265" r:id="rId9"/>
    <p:sldId id="266" r:id="rId10"/>
    <p:sldId id="267" r:id="rId11"/>
    <p:sldId id="269" r:id="rId12"/>
    <p:sldId id="270" r:id="rId13"/>
    <p:sldId id="304" r:id="rId14"/>
    <p:sldId id="305" r:id="rId15"/>
    <p:sldId id="306" r:id="rId16"/>
    <p:sldId id="307" r:id="rId17"/>
    <p:sldId id="310" r:id="rId18"/>
    <p:sldId id="311" r:id="rId19"/>
    <p:sldId id="271" r:id="rId20"/>
    <p:sldId id="272" r:id="rId21"/>
    <p:sldId id="308" r:id="rId22"/>
    <p:sldId id="309" r:id="rId23"/>
    <p:sldId id="281" r:id="rId24"/>
    <p:sldId id="282" r:id="rId25"/>
    <p:sldId id="283" r:id="rId26"/>
    <p:sldId id="284" r:id="rId27"/>
    <p:sldId id="293" r:id="rId28"/>
    <p:sldId id="294" r:id="rId29"/>
    <p:sldId id="295" r:id="rId30"/>
    <p:sldId id="296" r:id="rId31"/>
    <p:sldId id="297" r:id="rId32"/>
    <p:sldId id="298" r:id="rId33"/>
    <p:sldId id="299" r:id="rId34"/>
    <p:sldId id="302" r:id="rId35"/>
    <p:sldId id="303" r:id="rId36"/>
    <p:sldId id="261" r:id="rId3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20"/>
    <p:restoredTop sz="94660"/>
  </p:normalViewPr>
  <p:slideViewPr>
    <p:cSldViewPr>
      <p:cViewPr varScale="1">
        <p:scale>
          <a:sx n="116" d="100"/>
          <a:sy n="116" d="100"/>
        </p:scale>
        <p:origin x="2382"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09/02/2017</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977722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17653229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7266185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40887322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37630770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3104696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27684135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7489837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39236855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2861910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12203161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364566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8239808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val="9315561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25</a:t>
            </a:fld>
            <a:endParaRPr lang="ar-KW">
              <a:solidFill>
                <a:prstClr val="black"/>
              </a:solidFill>
            </a:endParaRPr>
          </a:p>
        </p:txBody>
      </p:sp>
    </p:spTree>
    <p:extLst>
      <p:ext uri="{BB962C8B-B14F-4D97-AF65-F5344CB8AC3E}">
        <p14:creationId xmlns:p14="http://schemas.microsoft.com/office/powerpoint/2010/main" val="35432558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26</a:t>
            </a:fld>
            <a:endParaRPr lang="ar-KW">
              <a:solidFill>
                <a:prstClr val="black"/>
              </a:solidFill>
            </a:endParaRPr>
          </a:p>
        </p:txBody>
      </p:sp>
    </p:spTree>
    <p:extLst>
      <p:ext uri="{BB962C8B-B14F-4D97-AF65-F5344CB8AC3E}">
        <p14:creationId xmlns:p14="http://schemas.microsoft.com/office/powerpoint/2010/main" val="12528309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27</a:t>
            </a:fld>
            <a:endParaRPr lang="ar-KW">
              <a:solidFill>
                <a:prstClr val="black"/>
              </a:solidFill>
            </a:endParaRPr>
          </a:p>
        </p:txBody>
      </p:sp>
    </p:spTree>
    <p:extLst>
      <p:ext uri="{BB962C8B-B14F-4D97-AF65-F5344CB8AC3E}">
        <p14:creationId xmlns:p14="http://schemas.microsoft.com/office/powerpoint/2010/main" val="21146072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28</a:t>
            </a:fld>
            <a:endParaRPr lang="ar-KW">
              <a:solidFill>
                <a:prstClr val="black"/>
              </a:solidFill>
            </a:endParaRPr>
          </a:p>
        </p:txBody>
      </p:sp>
    </p:spTree>
    <p:extLst>
      <p:ext uri="{BB962C8B-B14F-4D97-AF65-F5344CB8AC3E}">
        <p14:creationId xmlns:p14="http://schemas.microsoft.com/office/powerpoint/2010/main" val="36099629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29</a:t>
            </a:fld>
            <a:endParaRPr lang="ar-KW">
              <a:solidFill>
                <a:prstClr val="black"/>
              </a:solidFill>
            </a:endParaRPr>
          </a:p>
        </p:txBody>
      </p:sp>
    </p:spTree>
    <p:extLst>
      <p:ext uri="{BB962C8B-B14F-4D97-AF65-F5344CB8AC3E}">
        <p14:creationId xmlns:p14="http://schemas.microsoft.com/office/powerpoint/2010/main" val="30270675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30</a:t>
            </a:fld>
            <a:endParaRPr lang="ar-KW">
              <a:solidFill>
                <a:prstClr val="black"/>
              </a:solidFill>
            </a:endParaRPr>
          </a:p>
        </p:txBody>
      </p:sp>
    </p:spTree>
    <p:extLst>
      <p:ext uri="{BB962C8B-B14F-4D97-AF65-F5344CB8AC3E}">
        <p14:creationId xmlns:p14="http://schemas.microsoft.com/office/powerpoint/2010/main" val="38398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31</a:t>
            </a:fld>
            <a:endParaRPr lang="ar-KW">
              <a:solidFill>
                <a:prstClr val="black"/>
              </a:solidFill>
            </a:endParaRPr>
          </a:p>
        </p:txBody>
      </p:sp>
    </p:spTree>
    <p:extLst>
      <p:ext uri="{BB962C8B-B14F-4D97-AF65-F5344CB8AC3E}">
        <p14:creationId xmlns:p14="http://schemas.microsoft.com/office/powerpoint/2010/main" val="13569319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32</a:t>
            </a:fld>
            <a:endParaRPr lang="ar-KW">
              <a:solidFill>
                <a:prstClr val="black"/>
              </a:solidFill>
            </a:endParaRPr>
          </a:p>
        </p:txBody>
      </p:sp>
    </p:spTree>
    <p:extLst>
      <p:ext uri="{BB962C8B-B14F-4D97-AF65-F5344CB8AC3E}">
        <p14:creationId xmlns:p14="http://schemas.microsoft.com/office/powerpoint/2010/main" val="306145641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33</a:t>
            </a:fld>
            <a:endParaRPr lang="ar-KW">
              <a:solidFill>
                <a:prstClr val="black"/>
              </a:solidFill>
            </a:endParaRPr>
          </a:p>
        </p:txBody>
      </p:sp>
    </p:spTree>
    <p:extLst>
      <p:ext uri="{BB962C8B-B14F-4D97-AF65-F5344CB8AC3E}">
        <p14:creationId xmlns:p14="http://schemas.microsoft.com/office/powerpoint/2010/main" val="12801300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34</a:t>
            </a:fld>
            <a:endParaRPr lang="ar-KW">
              <a:solidFill>
                <a:prstClr val="black"/>
              </a:solidFill>
            </a:endParaRPr>
          </a:p>
        </p:txBody>
      </p:sp>
    </p:spTree>
    <p:extLst>
      <p:ext uri="{BB962C8B-B14F-4D97-AF65-F5344CB8AC3E}">
        <p14:creationId xmlns:p14="http://schemas.microsoft.com/office/powerpoint/2010/main" val="248442124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35</a:t>
            </a:fld>
            <a:endParaRPr lang="ar-KW">
              <a:solidFill>
                <a:prstClr val="black"/>
              </a:solidFill>
            </a:endParaRPr>
          </a:p>
        </p:txBody>
      </p:sp>
    </p:spTree>
    <p:extLst>
      <p:ext uri="{BB962C8B-B14F-4D97-AF65-F5344CB8AC3E}">
        <p14:creationId xmlns:p14="http://schemas.microsoft.com/office/powerpoint/2010/main" val="3969645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422776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902339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4152776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1017440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25860793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3864047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09/02/2017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09/02/2017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09/02/2017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09/02/2017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09/02/2017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09/02/2017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09/02/2017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09/02/2017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09/02/2017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09/02/2017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09/02/2017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09/02/2017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537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0" y="1"/>
            <a:ext cx="1952128" cy="6857999"/>
          </a:xfrm>
          <a:prstGeom prst="rect">
            <a:avLst/>
          </a:prstGeom>
        </p:spPr>
      </p:pic>
      <p:sp>
        <p:nvSpPr>
          <p:cNvPr id="8" name="Title 1"/>
          <p:cNvSpPr>
            <a:spLocks noGrp="1"/>
          </p:cNvSpPr>
          <p:nvPr>
            <p:ph type="ctrTitle"/>
          </p:nvPr>
        </p:nvSpPr>
        <p:spPr>
          <a:xfrm>
            <a:off x="1120080" y="1388369"/>
            <a:ext cx="7772400" cy="600472"/>
          </a:xfrm>
        </p:spPr>
        <p:txBody>
          <a:bodyPr>
            <a:normAutofit fontScale="90000"/>
          </a:bodyPr>
          <a:lstStyle/>
          <a:p>
            <a:pPr rtl="1"/>
            <a:r>
              <a:rPr lang="ar-SA"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9" name="Subtitle 2"/>
          <p:cNvSpPr txBox="1">
            <a:spLocks/>
          </p:cNvSpPr>
          <p:nvPr/>
        </p:nvSpPr>
        <p:spPr>
          <a:xfrm>
            <a:off x="1843608" y="2276872"/>
            <a:ext cx="6400800" cy="352839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ar-KW" sz="2400" b="1" dirty="0">
                <a:solidFill>
                  <a:srgbClr val="1F497D"/>
                </a:solidFill>
                <a:cs typeface="Times New Roman"/>
              </a:rPr>
              <a:t>النموذج الخاص بتفعيل نظام التحكيم لتسوية المنازعات الناشئة عن الالتزامات المقررة في قانون هيئة أسواق المال وتنظيم نشاط الأوراق </a:t>
            </a:r>
            <a:r>
              <a:rPr lang="ar-KW" sz="2400" b="1" dirty="0" smtClean="0">
                <a:solidFill>
                  <a:srgbClr val="1F497D"/>
                </a:solidFill>
                <a:cs typeface="Times New Roman"/>
              </a:rPr>
              <a:t>المالية</a:t>
            </a:r>
            <a:endParaRPr lang="en-US" sz="2400" b="1" dirty="0" smtClean="0">
              <a:solidFill>
                <a:srgbClr val="1F497D"/>
              </a:solidFill>
              <a:cs typeface="Times New Roman"/>
            </a:endParaRPr>
          </a:p>
          <a:p>
            <a:endParaRPr lang="en-US" sz="2400" b="1" dirty="0">
              <a:solidFill>
                <a:srgbClr val="1F497D"/>
              </a:solidFill>
              <a:cs typeface="Times New Roman"/>
            </a:endParaRPr>
          </a:p>
          <a:p>
            <a:endParaRPr lang="ar-KW" sz="2400" b="1" dirty="0" smtClean="0">
              <a:solidFill>
                <a:srgbClr val="1F497D"/>
              </a:solidFill>
              <a:cs typeface="Times New Roman"/>
            </a:endParaRPr>
          </a:p>
          <a:p>
            <a:r>
              <a:rPr lang="ar-SA" sz="2400" b="1" dirty="0" smtClean="0">
                <a:solidFill>
                  <a:srgbClr val="1F497D"/>
                </a:solidFill>
                <a:cs typeface="Times New Roman"/>
              </a:rPr>
              <a:t>الدكتور</a:t>
            </a:r>
            <a:r>
              <a:rPr lang="ar-KW" sz="2400" b="1" dirty="0" smtClean="0">
                <a:solidFill>
                  <a:srgbClr val="1F497D"/>
                </a:solidFill>
                <a:cs typeface="Times New Roman"/>
              </a:rPr>
              <a:t>/ طارق عبدالرزاق </a:t>
            </a:r>
            <a:r>
              <a:rPr lang="ar-KW" sz="2400" b="1" dirty="0" err="1" smtClean="0">
                <a:solidFill>
                  <a:srgbClr val="1F497D"/>
                </a:solidFill>
                <a:cs typeface="Times New Roman"/>
              </a:rPr>
              <a:t>العدساني</a:t>
            </a:r>
            <a:r>
              <a:rPr lang="ar-KW" sz="2400" b="1" dirty="0" smtClean="0">
                <a:solidFill>
                  <a:srgbClr val="1F497D"/>
                </a:solidFill>
                <a:cs typeface="Times New Roman"/>
              </a:rPr>
              <a:t>	</a:t>
            </a:r>
          </a:p>
          <a:p>
            <a:r>
              <a:rPr lang="ar-KW" sz="2400" b="1" dirty="0" smtClean="0">
                <a:solidFill>
                  <a:srgbClr val="1F497D"/>
                </a:solidFill>
                <a:cs typeface="Times New Roman"/>
              </a:rPr>
              <a:t>إدارة القضايا والتحكيم</a:t>
            </a:r>
          </a:p>
          <a:p>
            <a:r>
              <a:rPr lang="ar-SA" sz="2400" b="1" dirty="0" smtClean="0">
                <a:solidFill>
                  <a:srgbClr val="1F497D"/>
                </a:solidFill>
                <a:cs typeface="Times New Roman"/>
              </a:rPr>
              <a:t>14</a:t>
            </a:r>
            <a:r>
              <a:rPr lang="ar-KW" sz="2400" b="1" dirty="0" smtClean="0">
                <a:solidFill>
                  <a:srgbClr val="1F497D"/>
                </a:solidFill>
                <a:cs typeface="Times New Roman"/>
              </a:rPr>
              <a:t> </a:t>
            </a:r>
            <a:r>
              <a:rPr lang="ar-SA" sz="2400" b="1" dirty="0" smtClean="0">
                <a:solidFill>
                  <a:srgbClr val="1F497D"/>
                </a:solidFill>
                <a:cs typeface="Times New Roman"/>
              </a:rPr>
              <a:t>فبراير 2017</a:t>
            </a:r>
            <a:endParaRPr lang="ar-KW" sz="2400" b="1" dirty="0" smtClean="0">
              <a:solidFill>
                <a:srgbClr val="1F497D"/>
              </a:solidFill>
              <a:cs typeface="Times New Roman"/>
            </a:endParaRPr>
          </a:p>
        </p:txBody>
      </p:sp>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295401"/>
            <a:ext cx="8229600" cy="4830763"/>
          </a:xfrm>
        </p:spPr>
        <p:txBody>
          <a:bodyPr>
            <a:normAutofit/>
          </a:bodyPr>
          <a:lstStyle/>
          <a:p>
            <a:pPr marL="0" indent="0" algn="justLow" rtl="1">
              <a:buNone/>
            </a:pPr>
            <a:endParaRPr lang="ar-KW" sz="2000" dirty="0" smtClean="0">
              <a:solidFill>
                <a:schemeClr val="tx2">
                  <a:lumMod val="75000"/>
                </a:schemeClr>
              </a:solidFill>
            </a:endParaRPr>
          </a:p>
          <a:p>
            <a:pPr marL="0" indent="0" algn="justLow" rtl="1">
              <a:buNone/>
            </a:pPr>
            <a:r>
              <a:rPr lang="ar-KW" sz="2400" dirty="0" smtClean="0">
                <a:solidFill>
                  <a:schemeClr val="tx2">
                    <a:lumMod val="75000"/>
                  </a:schemeClr>
                </a:solidFill>
              </a:rPr>
              <a:t>وجاءت </a:t>
            </a:r>
            <a:r>
              <a:rPr lang="ar-KW" sz="2400" dirty="0">
                <a:solidFill>
                  <a:schemeClr val="tx2">
                    <a:lumMod val="75000"/>
                  </a:schemeClr>
                </a:solidFill>
              </a:rPr>
              <a:t>المادة (12-1-3) لتبين الأثر المترتب على هذه الاستقلالية </a:t>
            </a:r>
            <a:r>
              <a:rPr lang="ar-KW" sz="2400" dirty="0" smtClean="0">
                <a:solidFill>
                  <a:schemeClr val="tx2">
                    <a:lumMod val="75000"/>
                  </a:schemeClr>
                </a:solidFill>
              </a:rPr>
              <a:t>وهو </a:t>
            </a:r>
            <a:r>
              <a:rPr lang="ar-KW" sz="2400" dirty="0">
                <a:solidFill>
                  <a:schemeClr val="tx2">
                    <a:lumMod val="75000"/>
                  </a:schemeClr>
                </a:solidFill>
              </a:rPr>
              <a:t>اختصاص هيئة التحكيم في الفصل بصحة شرط التحكيم حيث نصت على أن "</a:t>
            </a:r>
            <a:r>
              <a:rPr lang="ar-KW" sz="2400" b="1" dirty="0">
                <a:solidFill>
                  <a:schemeClr val="tx2">
                    <a:lumMod val="75000"/>
                  </a:schemeClr>
                </a:solidFill>
              </a:rPr>
              <a:t>يكون اتفاق التحكيم صحيحاً ما لم يقم الدليل على خلاف ذلك، وتختص هيئة التحكيم بسلطة الفصل في الدفوع المتعلقة بعدم اختصاصها بما في ذلك الدفوع المتعلقة بوجود اتفاق التحكيم أو بصحته أو بعدم شموله لموضوع النزاع</a:t>
            </a:r>
            <a:r>
              <a:rPr lang="ar-KW" sz="2400" b="1" dirty="0" smtClean="0">
                <a:solidFill>
                  <a:schemeClr val="tx2">
                    <a:lumMod val="75000"/>
                  </a:schemeClr>
                </a:solidFill>
              </a:rPr>
              <a:t>."</a:t>
            </a:r>
          </a:p>
          <a:p>
            <a:pPr marL="0" indent="0" algn="justLow" rtl="1">
              <a:buNone/>
            </a:pPr>
            <a:endParaRPr lang="en-US" sz="20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13512762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مدة المنازعة التحكيمية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lnSpcReduction="10000"/>
          </a:bodyPr>
          <a:lstStyle/>
          <a:p>
            <a:pPr marL="0" indent="0" algn="justLow" rtl="1">
              <a:buNone/>
            </a:pPr>
            <a:r>
              <a:rPr lang="ar-KW" sz="2400" b="1" u="sng" dirty="0">
                <a:solidFill>
                  <a:schemeClr val="tx2">
                    <a:lumMod val="75000"/>
                  </a:schemeClr>
                </a:solidFill>
              </a:rPr>
              <a:t>مدة المنازعة التحكيمية</a:t>
            </a:r>
            <a:r>
              <a:rPr lang="ar-KW" sz="2400" b="1" u="sng"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marL="0" indent="0" algn="justLow" rtl="1">
              <a:buNone/>
            </a:pPr>
            <a:r>
              <a:rPr lang="ar-KW" sz="2400" b="1" u="sng" dirty="0" smtClean="0">
                <a:solidFill>
                  <a:schemeClr val="tx2">
                    <a:lumMod val="75000"/>
                  </a:schemeClr>
                </a:solidFill>
              </a:rPr>
              <a:t>المادة </a:t>
            </a:r>
            <a:r>
              <a:rPr lang="ar-KW" sz="2400" b="1" u="sng" dirty="0">
                <a:solidFill>
                  <a:schemeClr val="tx2">
                    <a:lumMod val="75000"/>
                  </a:schemeClr>
                </a:solidFill>
              </a:rPr>
              <a:t>(12-1-5) </a:t>
            </a:r>
            <a:endParaRPr lang="ar-KW" sz="2400" b="1" u="sng" dirty="0" smtClean="0">
              <a:solidFill>
                <a:schemeClr val="tx2">
                  <a:lumMod val="75000"/>
                </a:schemeClr>
              </a:solidFill>
            </a:endParaRPr>
          </a:p>
          <a:p>
            <a:pPr marL="0" indent="0" algn="justLow" rtl="1">
              <a:buNone/>
            </a:pPr>
            <a:endParaRPr lang="en-US" sz="2400" b="1" u="sng" dirty="0"/>
          </a:p>
          <a:p>
            <a:pPr marL="0" indent="0" algn="justLow" rtl="1">
              <a:buNone/>
            </a:pPr>
            <a:r>
              <a:rPr lang="ar-KW" sz="2400" dirty="0"/>
              <a:t>"</a:t>
            </a:r>
            <a:r>
              <a:rPr lang="ar-KW" sz="2300" b="1" dirty="0">
                <a:solidFill>
                  <a:schemeClr val="tx2">
                    <a:lumMod val="75000"/>
                  </a:schemeClr>
                </a:solidFill>
              </a:rPr>
              <a:t>يصدر حكم هيئة التحكيم خلال ستة أشهر من تاريخ أول جلسة صحيحة يعلن بها طرفي التحكيم. ويجوز لهيئة التحكيم مد الميعاد الى شهرين، ولا يجوز إضافة مدة جديدة الا بقرار من الهيئة بناءً على طلب مسبب من هيئة التحكيم وبحد اقصى لا يتجاوز شهر بعد مشاورة الأطراف. ويجوز للأطراف اشتراط مدة أقصر في اتفاق التحكيم</a:t>
            </a:r>
            <a:r>
              <a:rPr lang="ar-KW" sz="2300" b="1" dirty="0" smtClean="0">
                <a:solidFill>
                  <a:schemeClr val="tx2">
                    <a:lumMod val="75000"/>
                  </a:schemeClr>
                </a:solidFill>
              </a:rPr>
              <a:t>.</a:t>
            </a:r>
          </a:p>
          <a:p>
            <a:pPr marL="0" indent="0" algn="justLow" rtl="1">
              <a:buNone/>
            </a:pPr>
            <a:endParaRPr lang="en-US" sz="2300" dirty="0">
              <a:solidFill>
                <a:schemeClr val="tx2">
                  <a:lumMod val="75000"/>
                </a:schemeClr>
              </a:solidFill>
            </a:endParaRPr>
          </a:p>
          <a:p>
            <a:pPr marL="0" indent="0" algn="justLow" rtl="1">
              <a:buNone/>
            </a:pPr>
            <a:r>
              <a:rPr lang="ar-KW" sz="2300" b="1" dirty="0">
                <a:solidFill>
                  <a:schemeClr val="tx2">
                    <a:lumMod val="75000"/>
                  </a:schemeClr>
                </a:solidFill>
              </a:rPr>
              <a:t>ويوقف الميعاد كلما أوقفت الخصومة او انقطعت امام هيئة التحكيم، ويستأنف سيرة من تاريخ علم الهيئة بزوال سبب الوقف والانقطاع</a:t>
            </a:r>
            <a:r>
              <a:rPr lang="ar-KW" sz="2300" dirty="0">
                <a:solidFill>
                  <a:schemeClr val="tx2">
                    <a:lumMod val="75000"/>
                  </a:schemeClr>
                </a:solidFill>
              </a:rPr>
              <a:t>" .</a:t>
            </a:r>
            <a:endParaRPr lang="en-US" sz="23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42215270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3848" y="274638"/>
            <a:ext cx="5482951" cy="1143000"/>
          </a:xfrm>
        </p:spPr>
        <p:txBody>
          <a:bodyPr>
            <a:normAutofit/>
          </a:bodyPr>
          <a:lstStyle/>
          <a:p>
            <a:pPr lvl="0" algn="r" rtl="1" fontAlgn="base">
              <a:spcAft>
                <a:spcPct val="0"/>
              </a:spcAft>
            </a:pPr>
            <a:r>
              <a:rPr lang="ar-KW" sz="2400" b="1" dirty="0">
                <a:solidFill>
                  <a:schemeClr val="tx2">
                    <a:lumMod val="75000"/>
                  </a:schemeClr>
                </a:solidFill>
              </a:rPr>
              <a:t>مبدأ قبول المحكم لمهمة التحكيم ووجوب الافصاح </a:t>
            </a:r>
            <a:endParaRPr lang="en-US" sz="24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مبدأ قبول المحكم لمهمة التحكيم ووجوب الافصاح </a:t>
            </a:r>
            <a:r>
              <a:rPr lang="ar-KW" sz="2400" b="1" u="sng" dirty="0" smtClean="0">
                <a:solidFill>
                  <a:schemeClr val="tx2">
                    <a:lumMod val="75000"/>
                  </a:schemeClr>
                </a:solidFill>
              </a:rPr>
              <a:t>:</a:t>
            </a:r>
          </a:p>
          <a:p>
            <a:pPr marL="0" indent="0" algn="justLow" rtl="1">
              <a:buNone/>
            </a:pPr>
            <a:endParaRPr lang="ar-KW" sz="2400" b="1" u="sng" dirty="0">
              <a:solidFill>
                <a:schemeClr val="tx2">
                  <a:lumMod val="75000"/>
                </a:schemeClr>
              </a:solidFill>
            </a:endParaRPr>
          </a:p>
          <a:p>
            <a:pPr marL="0" indent="0" algn="justLow" rtl="1">
              <a:buNone/>
            </a:pPr>
            <a:r>
              <a:rPr lang="ar-KW" sz="2400" b="1" u="sng" dirty="0" smtClean="0">
                <a:solidFill>
                  <a:schemeClr val="tx2">
                    <a:lumMod val="75000"/>
                  </a:schemeClr>
                </a:solidFill>
              </a:rPr>
              <a:t>المادة </a:t>
            </a:r>
            <a:r>
              <a:rPr lang="ar-KW" sz="2400" b="1" u="sng" dirty="0">
                <a:solidFill>
                  <a:schemeClr val="tx2">
                    <a:lumMod val="75000"/>
                  </a:schemeClr>
                </a:solidFill>
              </a:rPr>
              <a:t>(12-1-6) </a:t>
            </a: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يكون قبول المحكم القيام بمهمته كتابةً. ويجب عليه ان يفصح لدى الهيئة عند القبول عن أي ظروف او أسباب من شأنها اثارة شكوك حول استقلاله أو </a:t>
            </a:r>
            <a:r>
              <a:rPr lang="ar-KW" sz="2400" b="1" dirty="0" err="1">
                <a:solidFill>
                  <a:schemeClr val="tx2">
                    <a:lumMod val="75000"/>
                  </a:schemeClr>
                </a:solidFill>
              </a:rPr>
              <a:t>حياديته</a:t>
            </a:r>
            <a:r>
              <a:rPr lang="ar-KW" sz="2400" b="1" dirty="0">
                <a:solidFill>
                  <a:schemeClr val="tx2">
                    <a:lumMod val="75000"/>
                  </a:schemeClr>
                </a:solidFill>
              </a:rPr>
              <a:t>، كما يجب على المحكم منذ تعيينه وطوال إجراءات التحكيم الإفصاح خلال خمسة أيام عمل عند تحقق أي من هذه الظروف أو الأسباب</a:t>
            </a:r>
            <a:r>
              <a:rPr lang="ar-KW" sz="2400" b="1"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marL="0" indent="0" algn="justLow" rtl="1">
              <a:buNone/>
            </a:pPr>
            <a:r>
              <a:rPr lang="ar-KW" sz="2400" b="1" dirty="0">
                <a:solidFill>
                  <a:schemeClr val="tx2">
                    <a:lumMod val="75000"/>
                  </a:schemeClr>
                </a:solidFill>
              </a:rPr>
              <a:t>وعلى الهيئة اخطار أطراف التحكيم بمضمون افصاح المحكم لاتخاذ ما يرونه مناسباً خلال الخمسة أيام عمل التالية على حصول الاخطار</a:t>
            </a:r>
            <a:r>
              <a:rPr lang="ar-KW" sz="2400" dirty="0">
                <a:solidFill>
                  <a:schemeClr val="tx2">
                    <a:lumMod val="75000"/>
                  </a:schemeClr>
                </a:solidFill>
              </a:rPr>
              <a:t>".</a:t>
            </a:r>
            <a:endParaRPr lang="en-US" sz="2400" dirty="0">
              <a:solidFill>
                <a:schemeClr val="tx2">
                  <a:lumMod val="75000"/>
                </a:schemeClr>
              </a:solidFill>
            </a:endParaRPr>
          </a:p>
          <a:p>
            <a:pPr marL="0" lvl="0" indent="0" algn="justLow"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26742435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3" name="Title 1"/>
          <p:cNvSpPr>
            <a:spLocks noGrp="1"/>
          </p:cNvSpPr>
          <p:nvPr>
            <p:ph type="title"/>
          </p:nvPr>
        </p:nvSpPr>
        <p:spPr/>
        <p:txBody>
          <a:bodyPr>
            <a:normAutofit/>
          </a:bodyPr>
          <a:lstStyle/>
          <a:p>
            <a:pPr lvl="0" algn="r" rtl="1" fontAlgn="base">
              <a:spcAft>
                <a:spcPct val="0"/>
              </a:spcAft>
            </a:pPr>
            <a:r>
              <a:rPr lang="ar-KW" sz="3600" b="1" dirty="0">
                <a:solidFill>
                  <a:schemeClr val="tx2">
                    <a:lumMod val="75000"/>
                  </a:schemeClr>
                </a:solidFill>
              </a:rPr>
              <a:t>تنحي أو عزل المحكم </a:t>
            </a:r>
            <a:endParaRPr lang="en-US" sz="3600" b="1" dirty="0">
              <a:solidFill>
                <a:schemeClr val="tx2"/>
              </a:solidFill>
              <a:latin typeface="Sakkal Majalla" pitchFamily="2" charset="-78"/>
              <a:cs typeface="Arial" charset="0"/>
            </a:endParaRPr>
          </a:p>
        </p:txBody>
      </p:sp>
      <p:sp>
        <p:nvSpPr>
          <p:cNvPr id="14" name="Content Placeholder 2"/>
          <p:cNvSpPr>
            <a:spLocks noGrp="1"/>
          </p:cNvSpPr>
          <p:nvPr>
            <p:ph idx="1"/>
          </p:nvPr>
        </p:nvSpPr>
        <p:spPr/>
        <p:txBody>
          <a:bodyPr>
            <a:normAutofit/>
          </a:bodyPr>
          <a:lstStyle/>
          <a:p>
            <a:pPr marL="0" indent="0" algn="justLow" rtl="1">
              <a:buNone/>
            </a:pPr>
            <a:r>
              <a:rPr lang="ar-KW" sz="2400" b="1" u="sng" dirty="0">
                <a:solidFill>
                  <a:schemeClr val="tx2">
                    <a:lumMod val="75000"/>
                  </a:schemeClr>
                </a:solidFill>
              </a:rPr>
              <a:t>المادة (12-2-3) </a:t>
            </a:r>
            <a:endParaRPr lang="ar-KW" sz="2400" b="1" u="sng" dirty="0" smtClean="0">
              <a:solidFill>
                <a:schemeClr val="tx2">
                  <a:lumMod val="75000"/>
                </a:schemeClr>
              </a:solidFill>
            </a:endParaRPr>
          </a:p>
          <a:p>
            <a:pPr marL="0" indent="0" algn="justLow" rtl="1">
              <a:buNone/>
            </a:pP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لا يجوز للمحكم التنحي بعد قبوله مهمة التحكيم إلا اذا كانت هناك </a:t>
            </a:r>
            <a:r>
              <a:rPr lang="ar-KW" sz="2400" b="1" u="sng" dirty="0">
                <a:solidFill>
                  <a:schemeClr val="tx2">
                    <a:lumMod val="75000"/>
                  </a:schemeClr>
                </a:solidFill>
              </a:rPr>
              <a:t>أسباب جديدة لتنحيه تقدرها الهيئة</a:t>
            </a:r>
            <a:r>
              <a:rPr lang="ar-KW" sz="2400" b="1" dirty="0">
                <a:solidFill>
                  <a:schemeClr val="tx2">
                    <a:lumMod val="75000"/>
                  </a:schemeClr>
                </a:solidFill>
              </a:rPr>
              <a:t> بناءً على طلب يقدم اليها من المحكم، وإلا جاز للحضوم الالتجاء للقضاء للحكم عليه </a:t>
            </a:r>
            <a:r>
              <a:rPr lang="ar-KW" sz="2400" b="1" dirty="0" smtClean="0">
                <a:solidFill>
                  <a:schemeClr val="tx2">
                    <a:lumMod val="75000"/>
                  </a:schemeClr>
                </a:solidFill>
              </a:rPr>
              <a:t>بالتعويض</a:t>
            </a:r>
          </a:p>
          <a:p>
            <a:pPr marL="0" indent="0" algn="justLow" rtl="1">
              <a:buNone/>
            </a:pPr>
            <a:r>
              <a:rPr lang="ar-KW" sz="2400" b="1" dirty="0">
                <a:solidFill>
                  <a:schemeClr val="tx2">
                    <a:lumMod val="75000"/>
                  </a:schemeClr>
                </a:solidFill>
              </a:rPr>
              <a:t>ولا يجوز عزل المحكم إلا بموافقة الخصوم جميعاً. وإذا تعذر على المحكم أداء مهمته أو لم يباشرها أو انقطع عن أدائها بما يؤدي إلى تأخير غير مبرر في إجراءات التحكيم جاز للهيئة إنهاء مهمته بناءً على طلب مسبب يقدم من أحد طرفي التحكيم".</a:t>
            </a:r>
            <a:endParaRPr lang="en-US" sz="2400" b="1"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14870094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Title 1"/>
          <p:cNvSpPr>
            <a:spLocks noGrp="1"/>
          </p:cNvSpPr>
          <p:nvPr>
            <p:ph type="title"/>
          </p:nvPr>
        </p:nvSpPr>
        <p:spPr/>
        <p:txBody>
          <a:bodyPr>
            <a:normAutofit/>
          </a:bodyPr>
          <a:lstStyle/>
          <a:p>
            <a:pPr lvl="0" algn="r" rtl="1" fontAlgn="base">
              <a:spcAft>
                <a:spcPct val="0"/>
              </a:spcAft>
            </a:pPr>
            <a:r>
              <a:rPr lang="ar-KW" sz="3600" b="1" dirty="0">
                <a:solidFill>
                  <a:schemeClr val="tx2">
                    <a:lumMod val="75000"/>
                  </a:schemeClr>
                </a:solidFill>
              </a:rPr>
              <a:t>رد المحكم </a:t>
            </a:r>
            <a:endParaRPr lang="en-US" sz="3600" b="1" dirty="0">
              <a:solidFill>
                <a:schemeClr val="tx2"/>
              </a:solidFill>
              <a:latin typeface="Sakkal Majalla" pitchFamily="2" charset="-78"/>
              <a:cs typeface="Arial" charset="0"/>
            </a:endParaRPr>
          </a:p>
        </p:txBody>
      </p:sp>
      <p:sp>
        <p:nvSpPr>
          <p:cNvPr id="13" name="Content Placeholder 2"/>
          <p:cNvSpPr>
            <a:spLocks noGrp="1"/>
          </p:cNvSpPr>
          <p:nvPr>
            <p:ph idx="1"/>
          </p:nvPr>
        </p:nvSpPr>
        <p:spPr/>
        <p:txBody>
          <a:bodyPr>
            <a:normAutofit/>
          </a:bodyPr>
          <a:lstStyle/>
          <a:p>
            <a:pPr marL="0" indent="0" algn="justLow" rtl="1">
              <a:buNone/>
            </a:pPr>
            <a:r>
              <a:rPr lang="ar-KW" sz="2400" b="1" u="sng" dirty="0">
                <a:solidFill>
                  <a:schemeClr val="tx2">
                    <a:lumMod val="75000"/>
                  </a:schemeClr>
                </a:solidFill>
              </a:rPr>
              <a:t>المادة (12-2-4) </a:t>
            </a: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لا يجوز رد المحكم إلا إذا قامت ظروف تثير شكوكاً جدية حول حياده أو استقلاليته.</a:t>
            </a:r>
            <a:endParaRPr lang="en-US" sz="2400" dirty="0">
              <a:solidFill>
                <a:schemeClr val="tx2">
                  <a:lumMod val="75000"/>
                </a:schemeClr>
              </a:solidFill>
            </a:endParaRPr>
          </a:p>
          <a:p>
            <a:pPr marL="0" indent="0" algn="justLow" rtl="1">
              <a:buNone/>
            </a:pPr>
            <a:r>
              <a:rPr lang="ar-KW" sz="2400" b="1" dirty="0">
                <a:solidFill>
                  <a:schemeClr val="tx2">
                    <a:lumMod val="75000"/>
                  </a:schemeClr>
                </a:solidFill>
              </a:rPr>
              <a:t>ولا يجوز لأي من طرفي التحكيم رد المحكم الذي عينه هو أو اشترك في تعيينه إلا لأسباب تبينت له او طرأت بعد أن تم تعيين هذا المحكم.</a:t>
            </a:r>
            <a:endParaRPr lang="en-US" sz="2400" dirty="0">
              <a:solidFill>
                <a:schemeClr val="tx2">
                  <a:lumMod val="75000"/>
                </a:schemeClr>
              </a:solidFill>
            </a:endParaRPr>
          </a:p>
          <a:p>
            <a:pPr marL="0" indent="0" algn="justLow" rtl="1">
              <a:buNone/>
            </a:pPr>
            <a:r>
              <a:rPr lang="ar-KW" sz="2400" b="1" dirty="0">
                <a:solidFill>
                  <a:schemeClr val="tx2">
                    <a:lumMod val="75000"/>
                  </a:schemeClr>
                </a:solidFill>
              </a:rPr>
              <a:t>ويقدم طلب الرد الى المحكمة المختصة أصلاً بنظر الدعوى مبيناً فيه أسباب الرد وظروفه خلال خمسة أيام عمل من تاريخ اعلان طالب الرد بإفصاح المحكم او من تاريخ علمه بسبب الرد.</a:t>
            </a:r>
            <a:endParaRPr lang="en-US" sz="2400" dirty="0">
              <a:solidFill>
                <a:schemeClr val="tx2">
                  <a:lumMod val="75000"/>
                </a:schemeClr>
              </a:solidFill>
            </a:endParaRPr>
          </a:p>
          <a:p>
            <a:pPr marL="0" indent="0" algn="justLow" rtl="1">
              <a:buNone/>
            </a:pPr>
            <a:r>
              <a:rPr lang="ar-KW" sz="2400" b="1" dirty="0">
                <a:solidFill>
                  <a:schemeClr val="tx2">
                    <a:lumMod val="75000"/>
                  </a:schemeClr>
                </a:solidFill>
              </a:rPr>
              <a:t>وتخطر الهيئة المحكم المعني بطلب الرد، ولا يترتب على تقديم طلب الرد وقف إجراءات التحكيم، وإذا فصل في طلب رد المحكم اعتبرت الإجراءات التي تمت قبل الحكم برد المحكم كأن لم تكن</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9312680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Title 1"/>
          <p:cNvSpPr>
            <a:spLocks noGrp="1"/>
          </p:cNvSpPr>
          <p:nvPr>
            <p:ph type="title"/>
          </p:nvPr>
        </p:nvSpPr>
        <p:spPr/>
        <p:txBody>
          <a:bodyPr>
            <a:normAutofit/>
          </a:bodyPr>
          <a:lstStyle/>
          <a:p>
            <a:pPr lvl="0" algn="r" rtl="1" fontAlgn="base">
              <a:spcAft>
                <a:spcPct val="0"/>
              </a:spcAft>
            </a:pPr>
            <a:r>
              <a:rPr lang="ar-KW" sz="2800" b="1" dirty="0">
                <a:solidFill>
                  <a:schemeClr val="tx2">
                    <a:lumMod val="75000"/>
                  </a:schemeClr>
                </a:solidFill>
              </a:rPr>
              <a:t>الاجراء المتبع بعد رد أو عزل أو تنحي المحكم </a:t>
            </a:r>
            <a:endParaRPr lang="en-US" sz="2800" b="1" dirty="0">
              <a:solidFill>
                <a:schemeClr val="tx2"/>
              </a:solidFill>
              <a:latin typeface="Sakkal Majalla" pitchFamily="2" charset="-78"/>
              <a:cs typeface="Arial" charset="0"/>
            </a:endParaRPr>
          </a:p>
        </p:txBody>
      </p:sp>
      <p:sp>
        <p:nvSpPr>
          <p:cNvPr id="13" name="Content Placeholder 2"/>
          <p:cNvSpPr>
            <a:spLocks noGrp="1"/>
          </p:cNvSpPr>
          <p:nvPr>
            <p:ph idx="1"/>
          </p:nvPr>
        </p:nvSpPr>
        <p:spPr/>
        <p:txBody>
          <a:bodyPr>
            <a:normAutofit/>
          </a:bodyPr>
          <a:lstStyle/>
          <a:p>
            <a:pPr marL="0" indent="0" algn="justLow" rtl="1">
              <a:buNone/>
            </a:pPr>
            <a:endParaRPr lang="ar-KW" sz="2400" dirty="0" smtClean="0">
              <a:solidFill>
                <a:schemeClr val="tx2">
                  <a:lumMod val="75000"/>
                </a:schemeClr>
              </a:solidFill>
            </a:endParaRPr>
          </a:p>
          <a:p>
            <a:pPr marL="0" indent="0" algn="justLow" rtl="1">
              <a:buNone/>
            </a:pPr>
            <a:r>
              <a:rPr lang="ar-KW" sz="2400" b="1" u="sng" dirty="0">
                <a:solidFill>
                  <a:schemeClr val="tx2">
                    <a:lumMod val="75000"/>
                  </a:schemeClr>
                </a:solidFill>
              </a:rPr>
              <a:t>الاجراء المتبع بعد رد أو عزل أو تنحي المحكم </a:t>
            </a:r>
            <a:r>
              <a:rPr lang="ar-KW" sz="2400" b="1" u="sng" dirty="0" smtClean="0">
                <a:solidFill>
                  <a:schemeClr val="tx2">
                    <a:lumMod val="75000"/>
                  </a:schemeClr>
                </a:solidFill>
              </a:rPr>
              <a:t>: </a:t>
            </a:r>
          </a:p>
          <a:p>
            <a:pPr marL="0" indent="0" algn="justLow" rtl="1">
              <a:buNone/>
            </a:pPr>
            <a:endParaRPr lang="ar-KW" sz="2400" dirty="0">
              <a:solidFill>
                <a:schemeClr val="tx2">
                  <a:lumMod val="75000"/>
                </a:schemeClr>
              </a:solidFill>
            </a:endParaRPr>
          </a:p>
          <a:p>
            <a:pPr marL="0" indent="0" algn="justLow" rtl="1">
              <a:buNone/>
            </a:pPr>
            <a:r>
              <a:rPr lang="ar-KW" sz="2400" dirty="0" smtClean="0">
                <a:solidFill>
                  <a:schemeClr val="tx2">
                    <a:lumMod val="75000"/>
                  </a:schemeClr>
                </a:solidFill>
              </a:rPr>
              <a:t>تنص المادة </a:t>
            </a:r>
            <a:r>
              <a:rPr lang="ar-KW" sz="2400" dirty="0">
                <a:solidFill>
                  <a:schemeClr val="tx2">
                    <a:lumMod val="75000"/>
                  </a:schemeClr>
                </a:solidFill>
              </a:rPr>
              <a:t>(12-2-5</a:t>
            </a:r>
            <a:r>
              <a:rPr lang="ar-KW" sz="2400" dirty="0" smtClean="0">
                <a:solidFill>
                  <a:schemeClr val="tx2">
                    <a:lumMod val="75000"/>
                  </a:schemeClr>
                </a:solidFill>
              </a:rPr>
              <a:t>)</a:t>
            </a:r>
            <a:endParaRPr lang="en-US" sz="2400" dirty="0">
              <a:solidFill>
                <a:schemeClr val="tx2">
                  <a:lumMod val="75000"/>
                </a:schemeClr>
              </a:solidFill>
            </a:endParaRPr>
          </a:p>
          <a:p>
            <a:pPr marL="0" indent="0" algn="justLow" rtl="1">
              <a:buNone/>
            </a:pPr>
            <a:r>
              <a:rPr lang="ar-SA" sz="2400" b="1" dirty="0">
                <a:solidFill>
                  <a:schemeClr val="tx2">
                    <a:lumMod val="75000"/>
                  </a:schemeClr>
                </a:solidFill>
              </a:rPr>
              <a:t>"في حال الحكم برد المحكم أو التنحي أو العزل أو إنهاء مهمة المحكم يتم تعيين من يحل محله بذات الإجراءات التي اتُّبعت عند تعيينه</a:t>
            </a:r>
            <a:r>
              <a:rPr lang="ar-SA" sz="2400" b="1" dirty="0"/>
              <a:t>"</a:t>
            </a:r>
            <a:endParaRPr lang="en-US" sz="2400" dirty="0"/>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13678530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Title 1"/>
          <p:cNvSpPr>
            <a:spLocks noGrp="1"/>
          </p:cNvSpPr>
          <p:nvPr>
            <p:ph type="title"/>
          </p:nvPr>
        </p:nvSpPr>
        <p:spPr/>
        <p:txBody>
          <a:bodyPr>
            <a:normAutofit/>
          </a:bodyPr>
          <a:lstStyle/>
          <a:p>
            <a:pPr lvl="0" algn="r" rtl="1" fontAlgn="base">
              <a:spcAft>
                <a:spcPct val="0"/>
              </a:spcAft>
            </a:pPr>
            <a:r>
              <a:rPr lang="ar-KW" sz="3600" b="1" dirty="0">
                <a:solidFill>
                  <a:schemeClr val="tx2">
                    <a:lumMod val="75000"/>
                  </a:schemeClr>
                </a:solidFill>
              </a:rPr>
              <a:t>إجراءات التحكيم</a:t>
            </a:r>
            <a:endParaRPr lang="en-US" sz="3600" b="1" dirty="0">
              <a:solidFill>
                <a:schemeClr val="tx2"/>
              </a:solidFill>
              <a:latin typeface="Sakkal Majalla" pitchFamily="2" charset="-78"/>
              <a:cs typeface="Arial" charset="0"/>
            </a:endParaRPr>
          </a:p>
        </p:txBody>
      </p:sp>
      <p:sp>
        <p:nvSpPr>
          <p:cNvPr id="13" name="Content Placeholder 2"/>
          <p:cNvSpPr>
            <a:spLocks noGrp="1"/>
          </p:cNvSpPr>
          <p:nvPr>
            <p:ph idx="1"/>
          </p:nvPr>
        </p:nvSpPr>
        <p:spPr/>
        <p:txBody>
          <a:bodyPr>
            <a:normAutofit/>
          </a:bodyPr>
          <a:lstStyle/>
          <a:p>
            <a:pPr marL="0" indent="0" algn="justLow" rtl="1" fontAlgn="base">
              <a:lnSpc>
                <a:spcPct val="115000"/>
              </a:lnSpc>
              <a:spcBef>
                <a:spcPts val="0"/>
              </a:spcBef>
              <a:buNone/>
            </a:pPr>
            <a:endParaRPr lang="ar-KW" sz="2400" dirty="0" smtClean="0">
              <a:solidFill>
                <a:schemeClr val="tx2">
                  <a:lumMod val="75000"/>
                </a:schemeClr>
              </a:solidFill>
            </a:endParaRPr>
          </a:p>
          <a:p>
            <a:pPr marL="0" indent="0" algn="justLow" rtl="1" fontAlgn="base">
              <a:lnSpc>
                <a:spcPct val="115000"/>
              </a:lnSpc>
              <a:spcBef>
                <a:spcPts val="0"/>
              </a:spcBef>
              <a:buNone/>
            </a:pPr>
            <a:r>
              <a:rPr lang="ar-KW" sz="2400" dirty="0" smtClean="0">
                <a:solidFill>
                  <a:schemeClr val="tx2">
                    <a:lumMod val="75000"/>
                  </a:schemeClr>
                </a:solidFill>
              </a:rPr>
              <a:t>يتناول </a:t>
            </a:r>
            <a:r>
              <a:rPr lang="ar-KW" sz="2400" dirty="0">
                <a:solidFill>
                  <a:schemeClr val="tx2">
                    <a:lumMod val="75000"/>
                  </a:schemeClr>
                </a:solidFill>
              </a:rPr>
              <a:t>هذا البند </a:t>
            </a:r>
            <a:r>
              <a:rPr lang="ar-KW" sz="2400" u="sng" dirty="0">
                <a:solidFill>
                  <a:schemeClr val="tx2">
                    <a:lumMod val="75000"/>
                  </a:schemeClr>
                </a:solidFill>
              </a:rPr>
              <a:t>إجراءات الخصومة التحكيمية</a:t>
            </a:r>
            <a:r>
              <a:rPr lang="ar-KW" sz="2400" dirty="0">
                <a:solidFill>
                  <a:schemeClr val="tx2">
                    <a:lumMod val="75000"/>
                  </a:schemeClr>
                </a:solidFill>
              </a:rPr>
              <a:t> من حيث بيان إجراءات تقديم طلب التحكيم وآليه اخطار المحتكم ضده بطلب التحكيم والرد عليه والطلب المقابل الذي يقدمه المحتكم ضده، ومن ثم إحالة ملف التحكيم الى هيئة التحكيم للسير في المنازعة التحكيمية .</a:t>
            </a:r>
            <a:endParaRPr lang="en-US" sz="2400" dirty="0">
              <a:solidFill>
                <a:schemeClr val="tx2">
                  <a:lumMod val="75000"/>
                </a:schemeClr>
              </a:solidFill>
            </a:endParaRPr>
          </a:p>
          <a:p>
            <a:pPr marL="0" lvl="0" indent="0" algn="justLow" rtl="1"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4539273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4" name="Content Placeholder 2"/>
          <p:cNvSpPr>
            <a:spLocks noGrp="1"/>
          </p:cNvSpPr>
          <p:nvPr>
            <p:ph idx="1"/>
          </p:nvPr>
        </p:nvSpPr>
        <p:spPr/>
        <p:txBody>
          <a:bodyPr>
            <a:normAutofit/>
          </a:bodyPr>
          <a:lstStyle/>
          <a:p>
            <a:pPr marL="0" indent="0" algn="justLow" rtl="1">
              <a:buNone/>
            </a:pPr>
            <a:r>
              <a:rPr lang="ar-KW" sz="2400" dirty="0">
                <a:solidFill>
                  <a:schemeClr val="accent1">
                    <a:lumMod val="50000"/>
                  </a:schemeClr>
                </a:solidFill>
              </a:rPr>
              <a:t>فتبين المادة (12-3-1) إجراءات طلب التحكيم حيث تنص على "</a:t>
            </a:r>
            <a:r>
              <a:rPr lang="ar-KW" sz="2400" b="1" dirty="0">
                <a:solidFill>
                  <a:schemeClr val="accent1">
                    <a:lumMod val="50000"/>
                  </a:schemeClr>
                </a:solidFill>
              </a:rPr>
              <a:t>يقدم طلب التحكيم مكتوباً إلى الهيئة مشتملاً على الآتي</a:t>
            </a:r>
            <a:r>
              <a:rPr lang="ar-KW" sz="2400" b="1" dirty="0" smtClean="0">
                <a:solidFill>
                  <a:schemeClr val="accent1">
                    <a:lumMod val="50000"/>
                  </a:schemeClr>
                </a:solidFill>
              </a:rPr>
              <a:t>:</a:t>
            </a:r>
          </a:p>
          <a:p>
            <a:pPr marL="0" indent="0" algn="justLow" rtl="1">
              <a:buNone/>
            </a:pPr>
            <a:endParaRPr lang="en-US" sz="2400" dirty="0">
              <a:solidFill>
                <a:schemeClr val="accent1">
                  <a:lumMod val="50000"/>
                </a:schemeClr>
              </a:solidFill>
            </a:endParaRPr>
          </a:p>
          <a:p>
            <a:pPr marL="457200" lvl="0" indent="-457200" algn="justLow" rtl="1">
              <a:buFont typeface="+mj-lt"/>
              <a:buAutoNum type="arabicPeriod"/>
            </a:pPr>
            <a:r>
              <a:rPr lang="ar-KW" sz="2400" b="1" dirty="0">
                <a:solidFill>
                  <a:schemeClr val="accent1">
                    <a:lumMod val="50000"/>
                  </a:schemeClr>
                </a:solidFill>
              </a:rPr>
              <a:t>اسم طالب التحكيم وصفته وجنسيته وعنوانه.</a:t>
            </a:r>
            <a:endParaRPr lang="en-US" sz="2400" dirty="0">
              <a:solidFill>
                <a:schemeClr val="accent1">
                  <a:lumMod val="50000"/>
                </a:schemeClr>
              </a:solidFill>
            </a:endParaRPr>
          </a:p>
          <a:p>
            <a:pPr marL="457200" lvl="0" indent="-457200" algn="justLow" rtl="1">
              <a:buFont typeface="+mj-lt"/>
              <a:buAutoNum type="arabicPeriod"/>
            </a:pPr>
            <a:r>
              <a:rPr lang="ar-KW" sz="2400" b="1" dirty="0">
                <a:solidFill>
                  <a:schemeClr val="accent1">
                    <a:lumMod val="50000"/>
                  </a:schemeClr>
                </a:solidFill>
              </a:rPr>
              <a:t>اسم المحتكم ضده وصفته وجنسيته وعنوانه.</a:t>
            </a:r>
            <a:endParaRPr lang="en-US" sz="2400" dirty="0">
              <a:solidFill>
                <a:schemeClr val="accent1">
                  <a:lumMod val="50000"/>
                </a:schemeClr>
              </a:solidFill>
            </a:endParaRPr>
          </a:p>
          <a:p>
            <a:pPr marL="457200" lvl="0" indent="-457200" algn="justLow" rtl="1">
              <a:buFont typeface="+mj-lt"/>
              <a:buAutoNum type="arabicPeriod"/>
            </a:pPr>
            <a:r>
              <a:rPr lang="ar-KW" sz="2400" b="1" dirty="0">
                <a:solidFill>
                  <a:schemeClr val="accent1">
                    <a:lumMod val="50000"/>
                  </a:schemeClr>
                </a:solidFill>
              </a:rPr>
              <a:t>موضوع النزاع ووقائعه وأدلته ومستنداته وأسانيده والطلبات.</a:t>
            </a:r>
            <a:endParaRPr lang="en-US" sz="2400" dirty="0">
              <a:solidFill>
                <a:schemeClr val="accent1">
                  <a:lumMod val="50000"/>
                </a:schemeClr>
              </a:solidFill>
            </a:endParaRPr>
          </a:p>
          <a:p>
            <a:pPr marL="457200" lvl="0" indent="-457200" algn="justLow" rtl="1">
              <a:buFont typeface="+mj-lt"/>
              <a:buAutoNum type="arabicPeriod"/>
            </a:pPr>
            <a:r>
              <a:rPr lang="ar-KW" sz="2400" b="1" dirty="0">
                <a:solidFill>
                  <a:schemeClr val="accent1">
                    <a:lumMod val="50000"/>
                  </a:schemeClr>
                </a:solidFill>
              </a:rPr>
              <a:t>نسخة من اتفاق التحكيم.</a:t>
            </a:r>
            <a:endParaRPr lang="en-US" sz="2400" dirty="0">
              <a:solidFill>
                <a:schemeClr val="accent1">
                  <a:lumMod val="50000"/>
                </a:schemeClr>
              </a:solidFill>
            </a:endParaRPr>
          </a:p>
          <a:p>
            <a:pPr marL="457200" indent="-457200" algn="justLow" rtl="1">
              <a:buFont typeface="+mj-lt"/>
              <a:buAutoNum type="arabicPeriod"/>
            </a:pPr>
            <a:r>
              <a:rPr lang="ar-KW" sz="2400" b="1" dirty="0">
                <a:solidFill>
                  <a:schemeClr val="accent1">
                    <a:lumMod val="50000"/>
                  </a:schemeClr>
                </a:solidFill>
              </a:rPr>
              <a:t>صورة عن إيصال سداد الرسوم المستحقة عن طلب التحكيم</a:t>
            </a:r>
            <a:r>
              <a:rPr lang="ar-KW" sz="2400" dirty="0">
                <a:solidFill>
                  <a:schemeClr val="accent1">
                    <a:lumMod val="50000"/>
                  </a:schemeClr>
                </a:solidFill>
              </a:rPr>
              <a:t>".</a:t>
            </a:r>
            <a:endParaRPr lang="en-US" sz="2400" dirty="0">
              <a:solidFill>
                <a:schemeClr val="accent1">
                  <a:lumMod val="50000"/>
                </a:schemeClr>
              </a:solidFill>
            </a:endParaRPr>
          </a:p>
        </p:txBody>
      </p:sp>
    </p:spTree>
    <p:extLst>
      <p:ext uri="{BB962C8B-B14F-4D97-AF65-F5344CB8AC3E}">
        <p14:creationId xmlns:p14="http://schemas.microsoft.com/office/powerpoint/2010/main" val="20233086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p:txBody>
          <a:bodyPr>
            <a:normAutofit/>
          </a:bodyPr>
          <a:lstStyle/>
          <a:p>
            <a:pPr marL="0" indent="0" algn="justLow" rtl="1" fontAlgn="base">
              <a:lnSpc>
                <a:spcPct val="115000"/>
              </a:lnSpc>
              <a:spcBef>
                <a:spcPts val="0"/>
              </a:spcBef>
              <a:buNone/>
            </a:pPr>
            <a:r>
              <a:rPr lang="ar-KW" sz="2400" dirty="0">
                <a:solidFill>
                  <a:schemeClr val="accent1">
                    <a:lumMod val="50000"/>
                  </a:schemeClr>
                </a:solidFill>
              </a:rPr>
              <a:t>ثم تبين المادة (12-3-2) اخطار المحتكم ضده حيث تنص على" </a:t>
            </a:r>
            <a:r>
              <a:rPr lang="ar-KW" sz="2400" b="1" dirty="0">
                <a:solidFill>
                  <a:schemeClr val="accent1">
                    <a:lumMod val="50000"/>
                  </a:schemeClr>
                </a:solidFill>
              </a:rPr>
              <a:t>تتولى الهيئة اخطار المحتكم ضده بطلب التحكيم المقدم ضده وبمستنداته ووثائقه، وكذلك اسم المحكم من قبل المحتكم وإقراره بإفصاحه عن نفسه بكتاب مسجل بعلم الوصول أو بأية وسيلة حديثة أخرى، وذلك خلال خمسة أيام عمل من تاريخ تلقي طلب التحكيم</a:t>
            </a:r>
            <a:r>
              <a:rPr lang="ar-KW" sz="2400" dirty="0">
                <a:solidFill>
                  <a:schemeClr val="accent1">
                    <a:lumMod val="50000"/>
                  </a:schemeClr>
                </a:solidFill>
              </a:rPr>
              <a:t>".</a:t>
            </a:r>
            <a:endParaRPr lang="en-US" sz="2400" dirty="0">
              <a:solidFill>
                <a:schemeClr val="accent1">
                  <a:lumMod val="50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26675779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تشكيل هيئة التحكيم</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lnSpcReduction="10000"/>
          </a:bodyPr>
          <a:lstStyle/>
          <a:p>
            <a:pPr marL="0" indent="0" algn="justLow" rtl="1">
              <a:buNone/>
            </a:pPr>
            <a:r>
              <a:rPr lang="ar-KW" sz="2400" dirty="0" smtClean="0">
                <a:solidFill>
                  <a:schemeClr val="accent1">
                    <a:lumMod val="50000"/>
                  </a:schemeClr>
                </a:solidFill>
              </a:rPr>
              <a:t>تبين </a:t>
            </a:r>
            <a:r>
              <a:rPr lang="ar-KW" sz="2400" dirty="0">
                <a:solidFill>
                  <a:schemeClr val="accent1">
                    <a:lumMod val="50000"/>
                  </a:schemeClr>
                </a:solidFill>
              </a:rPr>
              <a:t>المادة (12-2-1) آلية تعيين المحكمين حيث نصت على "</a:t>
            </a:r>
            <a:r>
              <a:rPr lang="ar-KW" sz="2400" b="1" dirty="0">
                <a:solidFill>
                  <a:schemeClr val="accent1">
                    <a:lumMod val="50000"/>
                  </a:schemeClr>
                </a:solidFill>
              </a:rPr>
              <a:t>يحق لكل طرف من طرفي النزاع-وإن تعددوا-اختيار محكم عنه من بين المحكمين المقيدين بجداول المحكمين لدى الهيئة-أو من غيرهم-</a:t>
            </a:r>
            <a:r>
              <a:rPr lang="ar-KW" sz="2400" b="1" u="sng" dirty="0">
                <a:solidFill>
                  <a:schemeClr val="accent1">
                    <a:lumMod val="50000"/>
                  </a:schemeClr>
                </a:solidFill>
              </a:rPr>
              <a:t>خلال سبعة أيام عمل من تاريخ اخطاره من قبل الهيئة بذلك</a:t>
            </a:r>
            <a:r>
              <a:rPr lang="ar-KW" sz="2400" b="1" dirty="0">
                <a:solidFill>
                  <a:schemeClr val="accent1">
                    <a:lumMod val="50000"/>
                  </a:schemeClr>
                </a:solidFill>
              </a:rPr>
              <a:t>، وفي حالة عدم قيام أي منهم بذلك تعين الهيئة المحكم صاحب الدور من بين المحكمين المقيدين بأحد الجداول المودعة لدى الهيئة حسب طبيعة النزاع، وتقدر أتعابه، ويعرض الامر على الطرف الآخر في حال رغبته الاستمرار في إجراءات التحكيم لإيداع تلك الاتعاب لدى الهيئة خلال المدة التي تحددها الهيئة، وفي جميع الأحوال تتولى الهيئة تعيين المحكم الثالث صاحب الدور أو غيره من جدول المحكمين المقيدين لدى الهيئة خلال ثلاثة أيام عمل بالتشاور مع محكمي الطرفين، وتقدر أتعابه ويتم استيفاؤها مناصفة بين طرفي التحكيم، وفي حال امتناع احد الطرفين عن دفع نصيبه في تلك الاتعاب، يعرض الامر على الطرف الآخر لدفعها في حال رغبته الاستمرار في الإجراءات وذلك خلال المدة التي تحددها الهيئة</a:t>
            </a:r>
            <a:r>
              <a:rPr lang="ar-KW" sz="2400" b="1" dirty="0" smtClean="0">
                <a:solidFill>
                  <a:schemeClr val="accent1">
                    <a:lumMod val="50000"/>
                  </a:schemeClr>
                </a:solidFill>
              </a:rPr>
              <a:t>."</a:t>
            </a:r>
            <a:endParaRPr lang="en-US" sz="2400" dirty="0" smtClean="0">
              <a:solidFill>
                <a:schemeClr val="accent1">
                  <a:lumMod val="50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28858709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57200" y="246639"/>
            <a:ext cx="2808312" cy="984401"/>
          </a:xfrm>
          <a:prstGeom prst="rect">
            <a:avLst/>
          </a:prstGeom>
        </p:spPr>
      </p:pic>
      <p:sp>
        <p:nvSpPr>
          <p:cNvPr id="11" name="Content Placeholder 2"/>
          <p:cNvSpPr>
            <a:spLocks noGrp="1"/>
          </p:cNvSpPr>
          <p:nvPr>
            <p:ph idx="1"/>
          </p:nvPr>
        </p:nvSpPr>
        <p:spPr/>
        <p:txBody>
          <a:bodyPr>
            <a:normAutofit/>
          </a:bodyPr>
          <a:lstStyle/>
          <a:p>
            <a:pPr marL="0" indent="0" algn="just" rtl="1">
              <a:buNone/>
            </a:pPr>
            <a:r>
              <a:rPr lang="ar-KW" sz="2800" dirty="0">
                <a:solidFill>
                  <a:schemeClr val="tx2">
                    <a:lumMod val="75000"/>
                  </a:schemeClr>
                </a:solidFill>
              </a:rPr>
              <a:t>تم تنظيم تسوية المنازعات عن طريق التحكيم وذلك استناداً للمادة (148) من القانون والتي تنص على أنه </a:t>
            </a:r>
            <a:r>
              <a:rPr lang="ar-KW" sz="2800" dirty="0" smtClean="0">
                <a:solidFill>
                  <a:schemeClr val="tx2">
                    <a:lumMod val="75000"/>
                  </a:schemeClr>
                </a:solidFill>
              </a:rPr>
              <a:t>"</a:t>
            </a:r>
            <a:r>
              <a:rPr lang="ar-KW" sz="2800" b="1" dirty="0" smtClean="0">
                <a:solidFill>
                  <a:schemeClr val="tx2">
                    <a:lumMod val="75000"/>
                  </a:schemeClr>
                </a:solidFill>
              </a:rPr>
              <a:t>يجوز </a:t>
            </a:r>
            <a:r>
              <a:rPr lang="ar-KW" sz="2800" b="1" dirty="0">
                <a:solidFill>
                  <a:schemeClr val="tx2">
                    <a:lumMod val="75000"/>
                  </a:schemeClr>
                </a:solidFill>
              </a:rPr>
              <a:t>تسوية المنازعات الناشئة عن الالتزامات المقررة في هذا القانون أو أي قانون آخر إذا تعلقت بمعاملات سوق المال عن طريق نظام </a:t>
            </a:r>
            <a:r>
              <a:rPr lang="ar-KW" sz="2800" b="1" dirty="0" smtClean="0">
                <a:solidFill>
                  <a:schemeClr val="tx2">
                    <a:lumMod val="75000"/>
                  </a:schemeClr>
                </a:solidFill>
              </a:rPr>
              <a:t>التحكيم، </a:t>
            </a:r>
            <a:r>
              <a:rPr lang="ar-KW" sz="2800" b="1" dirty="0">
                <a:solidFill>
                  <a:schemeClr val="tx2">
                    <a:lumMod val="75000"/>
                  </a:schemeClr>
                </a:solidFill>
              </a:rPr>
              <a:t>وذلك وفقاً للنظام الخاص بالتحكيم الذي تضعه الهيئة</a:t>
            </a:r>
            <a:r>
              <a:rPr lang="ar-KW" sz="2800" dirty="0">
                <a:solidFill>
                  <a:schemeClr val="tx2">
                    <a:lumMod val="75000"/>
                  </a:schemeClr>
                </a:solidFill>
              </a:rPr>
              <a:t> " .</a:t>
            </a:r>
            <a:endParaRPr lang="en-US" sz="2800" dirty="0">
              <a:solidFill>
                <a:schemeClr val="tx2">
                  <a:lumMod val="75000"/>
                </a:schemeClr>
              </a:solidFill>
            </a:endParaRPr>
          </a:p>
        </p:txBody>
      </p: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تحديد أتعاب المحكمين</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800" b="1" u="sng" dirty="0">
                <a:solidFill>
                  <a:schemeClr val="tx2">
                    <a:lumMod val="75000"/>
                  </a:schemeClr>
                </a:solidFill>
              </a:rPr>
              <a:t>المادة (12-2-2) </a:t>
            </a:r>
            <a:endParaRPr lang="ar-KW" sz="2800" b="1" u="sng" dirty="0" smtClean="0">
              <a:solidFill>
                <a:schemeClr val="tx2">
                  <a:lumMod val="75000"/>
                </a:schemeClr>
              </a:solidFill>
            </a:endParaRPr>
          </a:p>
          <a:p>
            <a:pPr marL="0" indent="0" algn="justLow" rtl="1">
              <a:buNone/>
            </a:pPr>
            <a:endParaRPr lang="en-US" sz="2800" b="1" u="sng" dirty="0">
              <a:solidFill>
                <a:schemeClr val="tx2">
                  <a:lumMod val="75000"/>
                </a:schemeClr>
              </a:solidFill>
            </a:endParaRPr>
          </a:p>
          <a:p>
            <a:pPr marL="0" indent="0" algn="justLow" rtl="1">
              <a:buNone/>
            </a:pPr>
            <a:r>
              <a:rPr lang="ar-KW" sz="2800" dirty="0">
                <a:solidFill>
                  <a:srgbClr val="002060"/>
                </a:solidFill>
              </a:rPr>
              <a:t>"</a:t>
            </a:r>
            <a:r>
              <a:rPr lang="ar-KW" sz="2800" b="1" dirty="0">
                <a:solidFill>
                  <a:srgbClr val="002060"/>
                </a:solidFill>
              </a:rPr>
              <a:t>تحدد اتعاب المحكم قبل الهيئة وفقاً لجدول الاتعاب المعتمد من الهيئة، ويتم إيداع هذه الاتعاب من الخصم المكلف بإيداعها لدى الهيئة، وتصرف للمحكم فور صدور الحكم المنهي للنزاع وتسليمه للهيئة</a:t>
            </a:r>
            <a:r>
              <a:rPr lang="ar-KW" sz="2800" dirty="0">
                <a:solidFill>
                  <a:srgbClr val="002060"/>
                </a:solidFill>
              </a:rPr>
              <a:t>".</a:t>
            </a:r>
            <a:endParaRPr lang="en-US" sz="2800" dirty="0">
              <a:solidFill>
                <a:srgbClr val="002060"/>
              </a:solidFill>
            </a:endParaRPr>
          </a:p>
          <a:p>
            <a:pPr marL="0" lvl="0" indent="0" algn="justLow" fontAlgn="base">
              <a:lnSpc>
                <a:spcPct val="115000"/>
              </a:lnSpc>
              <a:spcBef>
                <a:spcPts val="0"/>
              </a:spcBef>
              <a:buNone/>
            </a:pPr>
            <a:endParaRPr lang="en-US" sz="2800" dirty="0">
              <a:solidFill>
                <a:schemeClr val="tx2">
                  <a:lumMod val="75000"/>
                </a:schemeClr>
              </a:solidFill>
            </a:endParaRPr>
          </a:p>
        </p:txBody>
      </p:sp>
    </p:spTree>
    <p:extLst>
      <p:ext uri="{BB962C8B-B14F-4D97-AF65-F5344CB8AC3E}">
        <p14:creationId xmlns:p14="http://schemas.microsoft.com/office/powerpoint/2010/main" val="7050079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3" name="Title 1"/>
          <p:cNvSpPr>
            <a:spLocks noGrp="1"/>
          </p:cNvSpPr>
          <p:nvPr>
            <p:ph type="title"/>
          </p:nvPr>
        </p:nvSpPr>
        <p:spPr/>
        <p:txBody>
          <a:bodyPr>
            <a:normAutofit/>
          </a:bodyPr>
          <a:lstStyle/>
          <a:p>
            <a:pPr lvl="0" algn="r" rtl="1" fontAlgn="base">
              <a:spcAft>
                <a:spcPct val="0"/>
              </a:spcAft>
            </a:pPr>
            <a:r>
              <a:rPr lang="ar-KW" sz="3600" b="1" dirty="0">
                <a:solidFill>
                  <a:schemeClr val="tx2">
                    <a:lumMod val="75000"/>
                  </a:schemeClr>
                </a:solidFill>
              </a:rPr>
              <a:t>الرد المحتكم ضده </a:t>
            </a:r>
            <a:endParaRPr lang="en-US" sz="3600" b="1" dirty="0">
              <a:solidFill>
                <a:schemeClr val="tx2"/>
              </a:solidFill>
              <a:latin typeface="Sakkal Majalla" pitchFamily="2" charset="-78"/>
              <a:cs typeface="Arial" charset="0"/>
            </a:endParaRPr>
          </a:p>
        </p:txBody>
      </p:sp>
      <p:sp>
        <p:nvSpPr>
          <p:cNvPr id="14" name="Content Placeholder 2"/>
          <p:cNvSpPr txBox="1">
            <a:spLocks/>
          </p:cNvSpPr>
          <p:nvPr/>
        </p:nvSpPr>
        <p:spPr>
          <a:xfrm>
            <a:off x="609600" y="1752600"/>
            <a:ext cx="80772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Low" rtl="1">
              <a:buFont typeface="Arial" panose="020B0604020202020204" pitchFamily="34" charset="0"/>
              <a:buNone/>
            </a:pPr>
            <a:r>
              <a:rPr lang="ar-KW" sz="2400" b="1" u="sng" dirty="0" smtClean="0">
                <a:solidFill>
                  <a:schemeClr val="tx2">
                    <a:lumMod val="75000"/>
                  </a:schemeClr>
                </a:solidFill>
              </a:rPr>
              <a:t>المادة (12-3-3) </a:t>
            </a:r>
          </a:p>
          <a:p>
            <a:pPr marL="0" indent="0" algn="justLow" rtl="1">
              <a:buFont typeface="Arial" panose="020B0604020202020204" pitchFamily="34" charset="0"/>
              <a:buNone/>
            </a:pPr>
            <a:endParaRPr lang="en-US" sz="2400" b="1" u="sng" dirty="0" smtClean="0">
              <a:solidFill>
                <a:schemeClr val="tx2">
                  <a:lumMod val="75000"/>
                </a:schemeClr>
              </a:solidFill>
            </a:endParaRPr>
          </a:p>
          <a:p>
            <a:pPr marL="0" indent="0" algn="justLow" rtl="1">
              <a:buFont typeface="Arial" panose="020B0604020202020204" pitchFamily="34" charset="0"/>
              <a:buNone/>
            </a:pPr>
            <a:r>
              <a:rPr lang="ar-KW" sz="2400" dirty="0" smtClean="0">
                <a:solidFill>
                  <a:schemeClr val="tx2">
                    <a:lumMod val="75000"/>
                  </a:schemeClr>
                </a:solidFill>
              </a:rPr>
              <a:t>"</a:t>
            </a:r>
            <a:r>
              <a:rPr lang="ar-KW" sz="2400" b="1" dirty="0" smtClean="0">
                <a:solidFill>
                  <a:schemeClr val="tx2">
                    <a:lumMod val="75000"/>
                  </a:schemeClr>
                </a:solidFill>
              </a:rPr>
              <a:t> </a:t>
            </a:r>
            <a:r>
              <a:rPr lang="ar-SA" sz="2400" b="1" dirty="0" smtClean="0">
                <a:solidFill>
                  <a:schemeClr val="tx2">
                    <a:lumMod val="75000"/>
                  </a:schemeClr>
                </a:solidFill>
              </a:rPr>
              <a:t>مع مراعاة ما ورد بالمادة (12-2-1) بشأن مدة اختيار المحكم، على المحتكم ضده أن يتقدم خلال سبعة أيام عمل – بمذكرة دفاع تتضمن رده ودفوعه في الطلب المقدم ضده وطلباته – وللمحتكم ضده أن يطلب من الهيئة مهلة إضافية لا تتعدى خمسة أيام عمل لتقديم مذكرة رد على طلب التحكيم المقدم ضده </a:t>
            </a:r>
            <a:r>
              <a:rPr lang="ar-KW" sz="2400" dirty="0" smtClean="0">
                <a:solidFill>
                  <a:schemeClr val="tx2">
                    <a:lumMod val="75000"/>
                  </a:schemeClr>
                </a:solidFill>
              </a:rPr>
              <a:t>"</a:t>
            </a:r>
            <a:endParaRPr lang="en-US" sz="2400" dirty="0" smtClean="0">
              <a:solidFill>
                <a:schemeClr val="tx2">
                  <a:lumMod val="75000"/>
                </a:schemeClr>
              </a:solidFill>
            </a:endParaRPr>
          </a:p>
          <a:p>
            <a:pPr marL="0" indent="0" algn="justLow" rtl="1" fontAlgn="base">
              <a:lnSpc>
                <a:spcPct val="115000"/>
              </a:lnSpc>
              <a:spcBef>
                <a:spcPts val="0"/>
              </a:spcBef>
              <a:buFont typeface="Arial" panose="020B0604020202020204" pitchFamily="34" charset="0"/>
              <a:buNone/>
            </a:pPr>
            <a:endParaRPr lang="en-US" sz="2400" dirty="0">
              <a:solidFill>
                <a:schemeClr val="tx2">
                  <a:lumMod val="75000"/>
                </a:schemeClr>
              </a:solidFill>
            </a:endParaRPr>
          </a:p>
        </p:txBody>
      </p:sp>
    </p:spTree>
    <p:extLst>
      <p:ext uri="{BB962C8B-B14F-4D97-AF65-F5344CB8AC3E}">
        <p14:creationId xmlns:p14="http://schemas.microsoft.com/office/powerpoint/2010/main" val="42068359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Title 1"/>
          <p:cNvSpPr>
            <a:spLocks noGrp="1"/>
          </p:cNvSpPr>
          <p:nvPr>
            <p:ph type="title"/>
          </p:nvPr>
        </p:nvSpPr>
        <p:spPr/>
        <p:txBody>
          <a:bodyPr>
            <a:normAutofit/>
          </a:bodyPr>
          <a:lstStyle/>
          <a:p>
            <a:pPr lvl="0" algn="r" rtl="1" fontAlgn="base">
              <a:spcAft>
                <a:spcPct val="0"/>
              </a:spcAft>
            </a:pPr>
            <a:r>
              <a:rPr lang="ar-KW" sz="3600" b="1" dirty="0">
                <a:solidFill>
                  <a:schemeClr val="tx2">
                    <a:lumMod val="75000"/>
                  </a:schemeClr>
                </a:solidFill>
              </a:rPr>
              <a:t>الطلب المقابل </a:t>
            </a:r>
            <a:endParaRPr lang="en-US" sz="3600" b="1" dirty="0">
              <a:solidFill>
                <a:schemeClr val="tx2"/>
              </a:solidFill>
              <a:latin typeface="Sakkal Majalla" pitchFamily="2" charset="-78"/>
              <a:cs typeface="Arial" charset="0"/>
            </a:endParaRPr>
          </a:p>
        </p:txBody>
      </p:sp>
      <p:sp>
        <p:nvSpPr>
          <p:cNvPr id="13" name="Content Placeholder 2"/>
          <p:cNvSpPr>
            <a:spLocks noGrp="1"/>
          </p:cNvSpPr>
          <p:nvPr>
            <p:ph idx="1"/>
          </p:nvPr>
        </p:nvSpPr>
        <p:spPr/>
        <p:txBody>
          <a:bodyPr>
            <a:normAutofit/>
          </a:bodyPr>
          <a:lstStyle/>
          <a:p>
            <a:pPr marL="0" indent="0" algn="justLow" rtl="1">
              <a:buNone/>
            </a:pPr>
            <a:r>
              <a:rPr lang="ar-KW" sz="2400" b="1" u="sng" dirty="0">
                <a:solidFill>
                  <a:schemeClr val="tx2">
                    <a:lumMod val="75000"/>
                  </a:schemeClr>
                </a:solidFill>
              </a:rPr>
              <a:t>المادة (12-3-4) </a:t>
            </a:r>
            <a:endParaRPr lang="ar-KW" sz="2400" b="1" u="sng" dirty="0" smtClean="0">
              <a:solidFill>
                <a:schemeClr val="tx2">
                  <a:lumMod val="75000"/>
                </a:schemeClr>
              </a:solidFill>
            </a:endParaRPr>
          </a:p>
          <a:p>
            <a:pPr marL="0" indent="0" algn="justLow" rtl="1">
              <a:buNone/>
            </a:pP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للمحتكم ضده الراغب في ابداء طلب مقابل-بعد اخطاره، أو اثناء سير جلسات التحكيم-يكون مرتبطاً بموضوع النزاع وضمن اتفاق التحكيم أن تقدم به إلى الهيئة أو امام هيئة التحكيم-حسب الأحوال-ويدرج هذا الطلب بملف التحكيم بعد سداد الرسم المقرر إن وجد</a:t>
            </a:r>
            <a:r>
              <a:rPr lang="ar-KW" sz="2400" dirty="0">
                <a:solidFill>
                  <a:schemeClr val="tx2">
                    <a:lumMod val="75000"/>
                  </a:schemeClr>
                </a:solidFill>
              </a:rPr>
              <a:t>".</a:t>
            </a:r>
            <a:endParaRPr lang="en-US" sz="2400" dirty="0">
              <a:solidFill>
                <a:schemeClr val="tx2">
                  <a:lumMod val="75000"/>
                </a:schemeClr>
              </a:solidFill>
            </a:endParaRPr>
          </a:p>
          <a:p>
            <a:pPr marL="0" indent="0" algn="justLow"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38946625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إحالة ملف التحكيم الى هيئة التحكيم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19100" y="1429133"/>
            <a:ext cx="8229600" cy="4525963"/>
          </a:xfrm>
        </p:spPr>
        <p:txBody>
          <a:bodyPr>
            <a:normAutofit/>
          </a:bodyPr>
          <a:lstStyle/>
          <a:p>
            <a:pPr marL="0" indent="0" algn="justLow" rtl="1">
              <a:buNone/>
            </a:pPr>
            <a:endParaRPr lang="en-US" sz="2400" dirty="0">
              <a:solidFill>
                <a:schemeClr val="tx2">
                  <a:lumMod val="75000"/>
                </a:schemeClr>
              </a:solidFill>
            </a:endParaRPr>
          </a:p>
          <a:p>
            <a:pPr marL="0" indent="0" algn="justLow" rtl="1">
              <a:buNone/>
            </a:pPr>
            <a:r>
              <a:rPr lang="ar-KW" sz="2400" b="1" u="sng" dirty="0">
                <a:solidFill>
                  <a:schemeClr val="tx2">
                    <a:lumMod val="75000"/>
                  </a:schemeClr>
                </a:solidFill>
              </a:rPr>
              <a:t>المادة (12-3-5) </a:t>
            </a:r>
          </a:p>
          <a:p>
            <a:pPr marL="0" indent="0" algn="justLow" rtl="1">
              <a:buNone/>
            </a:pPr>
            <a:endParaRPr lang="en-US" sz="2400"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تحيل الهيئة ملف النزاع الى هيئة التحكيم خلال ثلاثة أيام عمل من تاريخ تشكيلها على الوجه المتقدم وعلى هيئة التحكيم البدء في مهمتها خلال عشرة أيام عمل من تاريخ اخطارها بذلك</a:t>
            </a:r>
            <a:r>
              <a:rPr lang="ar-KW" sz="2400" dirty="0">
                <a:solidFill>
                  <a:schemeClr val="tx2">
                    <a:lumMod val="75000"/>
                  </a:schemeClr>
                </a:solidFill>
              </a:rPr>
              <a:t>"</a:t>
            </a:r>
            <a:endParaRPr lang="en-US" sz="2400" dirty="0">
              <a:solidFill>
                <a:schemeClr val="tx2">
                  <a:lumMod val="75000"/>
                </a:schemeClr>
              </a:solidFill>
            </a:endParaRPr>
          </a:p>
          <a:p>
            <a:pPr marL="0" indent="0" algn="justLow"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35394840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fontScale="90000"/>
          </a:bodyPr>
          <a:lstStyle/>
          <a:p>
            <a:pPr algn="r" rtl="1" fontAlgn="base">
              <a:spcAft>
                <a:spcPct val="0"/>
              </a:spcAft>
            </a:pPr>
            <a:r>
              <a:rPr lang="ar-KW" sz="3600" b="1" dirty="0">
                <a:solidFill>
                  <a:schemeClr val="tx2">
                    <a:lumMod val="75000"/>
                  </a:schemeClr>
                </a:solidFill>
              </a:rPr>
              <a:t>مكان ولغة التحكيم</a:t>
            </a:r>
            <a:br>
              <a:rPr lang="ar-KW" sz="3600" b="1" dirty="0">
                <a:solidFill>
                  <a:schemeClr val="tx2">
                    <a:lumMod val="75000"/>
                  </a:schemeClr>
                </a:solidFill>
              </a:rPr>
            </a:b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a:buNone/>
            </a:pPr>
            <a:endParaRPr lang="ar-KW" sz="2400" dirty="0" smtClean="0">
              <a:solidFill>
                <a:schemeClr val="tx2">
                  <a:lumMod val="75000"/>
                </a:schemeClr>
              </a:solidFill>
            </a:endParaRPr>
          </a:p>
          <a:p>
            <a:pPr algn="justLow" rtl="1">
              <a:buFont typeface="Wingdings" panose="05000000000000000000" pitchFamily="2" charset="2"/>
              <a:buChar char="v"/>
            </a:pPr>
            <a:r>
              <a:rPr lang="ar-KW" sz="2400" dirty="0" smtClean="0">
                <a:solidFill>
                  <a:schemeClr val="tx2">
                    <a:lumMod val="75000"/>
                  </a:schemeClr>
                </a:solidFill>
              </a:rPr>
              <a:t>يكون </a:t>
            </a:r>
            <a:r>
              <a:rPr lang="ar-KW" sz="2400" dirty="0">
                <a:solidFill>
                  <a:schemeClr val="tx2">
                    <a:lumMod val="75000"/>
                  </a:schemeClr>
                </a:solidFill>
              </a:rPr>
              <a:t>مكان التحكيم في مقر هيئة أسواق المال ما لم تحدد الهيئة أو هيئة التحكيم مكان آخر كما بينت ذلك المادة (12-3-7</a:t>
            </a:r>
            <a:r>
              <a:rPr lang="ar-KW" sz="2400"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algn="justLow" rtl="1">
              <a:buFont typeface="Wingdings" panose="05000000000000000000" pitchFamily="2" charset="2"/>
              <a:buChar char="v"/>
            </a:pPr>
            <a:r>
              <a:rPr lang="ar-KW" sz="2400" dirty="0">
                <a:solidFill>
                  <a:schemeClr val="tx2">
                    <a:lumMod val="75000"/>
                  </a:schemeClr>
                </a:solidFill>
              </a:rPr>
              <a:t>وتكون لغة التحكيم هي اللغة العربية ويجوز الاتفاق على لغة أخرى بشرط موافقة جميع أعضاء هيئة التحكيم كما بينت ذلك المادة (12-3-8).</a:t>
            </a:r>
            <a:endParaRPr lang="en-US" sz="2400" dirty="0">
              <a:solidFill>
                <a:schemeClr val="tx2">
                  <a:lumMod val="75000"/>
                </a:schemeClr>
              </a:solidFill>
            </a:endParaRPr>
          </a:p>
          <a:p>
            <a:pPr marL="0" indent="0" algn="justLow" fontAlgn="base">
              <a:lnSpc>
                <a:spcPct val="115000"/>
              </a:lnSpc>
              <a:spcBef>
                <a:spcPts val="0"/>
              </a:spcBef>
              <a:buNone/>
            </a:pPr>
            <a:endParaRPr lang="en-US" sz="2400" dirty="0">
              <a:solidFill>
                <a:schemeClr val="accent1">
                  <a:lumMod val="75000"/>
                </a:schemeClr>
              </a:solidFill>
            </a:endParaRPr>
          </a:p>
        </p:txBody>
      </p:sp>
    </p:spTree>
    <p:extLst>
      <p:ext uri="{BB962C8B-B14F-4D97-AF65-F5344CB8AC3E}">
        <p14:creationId xmlns:p14="http://schemas.microsoft.com/office/powerpoint/2010/main" val="26692890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fontScale="90000"/>
          </a:bodyPr>
          <a:lstStyle/>
          <a:p>
            <a:pPr algn="r" rtl="1" fontAlgn="base">
              <a:spcAft>
                <a:spcPct val="0"/>
              </a:spcAft>
            </a:pPr>
            <a:r>
              <a:rPr lang="ar-KW" sz="3600" b="1" dirty="0">
                <a:solidFill>
                  <a:schemeClr val="tx2">
                    <a:lumMod val="75000"/>
                  </a:schemeClr>
                </a:solidFill>
                <a:latin typeface="Calibri" panose="020F0502020204030204" pitchFamily="34" charset="0"/>
                <a:ea typeface="Calibri" panose="020F0502020204030204" pitchFamily="34" charset="0"/>
              </a:rPr>
              <a:t>القواعد الإجرائية واجبة التطبيق </a:t>
            </a:r>
            <a:r>
              <a:rPr lang="en-US" sz="3600" dirty="0">
                <a:solidFill>
                  <a:schemeClr val="tx2">
                    <a:lumMod val="75000"/>
                  </a:schemeClr>
                </a:solidFill>
                <a:latin typeface="Calibri" panose="020F0502020204030204" pitchFamily="34" charset="0"/>
                <a:ea typeface="Calibri" panose="020F0502020204030204" pitchFamily="34" charset="0"/>
              </a:rPr>
              <a:t/>
            </a:r>
            <a:br>
              <a:rPr lang="en-US" sz="3600" dirty="0">
                <a:solidFill>
                  <a:schemeClr val="tx2">
                    <a:lumMod val="75000"/>
                  </a:schemeClr>
                </a:solidFill>
                <a:latin typeface="Calibri" panose="020F0502020204030204" pitchFamily="34" charset="0"/>
                <a:ea typeface="Calibri" panose="020F0502020204030204" pitchFamily="34" charset="0"/>
              </a:rPr>
            </a:b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25</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المادة (12-3-9) </a:t>
            </a:r>
            <a:endParaRPr lang="ar-KW" sz="2400" b="1" u="sng" dirty="0" smtClean="0">
              <a:solidFill>
                <a:schemeClr val="tx2">
                  <a:lumMod val="75000"/>
                </a:schemeClr>
              </a:solidFill>
            </a:endParaRPr>
          </a:p>
          <a:p>
            <a:pPr marL="0" indent="0" algn="justLow" rtl="1">
              <a:buNone/>
            </a:pP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يجب على هيئة التحكيم احترام جميع مبادئ التقاضي الأساسية وبصفة خاصة حق الدفاع والمواجهة والمساواة بين الأطراف. وتكون إجراءات التحكيم وفقاً لأحكام هذا الكتاب. ويخضع التحكيم الى القواعد الإجرائية في قانون المرافعات المدنية والتجارية، وذلك فيما لم يرد به نص أو حكم في هذا الكتاب</a:t>
            </a:r>
            <a:r>
              <a:rPr lang="ar-KW" sz="2400" dirty="0">
                <a:solidFill>
                  <a:schemeClr val="tx2">
                    <a:lumMod val="75000"/>
                  </a:schemeClr>
                </a:solidFill>
              </a:rPr>
              <a:t>".</a:t>
            </a:r>
            <a:endParaRPr lang="en-US" sz="2400" dirty="0">
              <a:solidFill>
                <a:schemeClr val="tx2">
                  <a:lumMod val="75000"/>
                </a:schemeClr>
              </a:solidFill>
            </a:endParaRPr>
          </a:p>
          <a:p>
            <a:pPr marL="0" indent="0" algn="justLow"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28552226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a:solidFill>
                  <a:schemeClr val="tx2">
                    <a:lumMod val="75000"/>
                  </a:schemeClr>
                </a:solidFill>
              </a:rPr>
              <a:t>القانون الواجب التطبيق أو القواعد الموضوعية</a:t>
            </a:r>
            <a:endParaRPr lang="en-US" sz="28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26</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المادة (12-3-10) </a:t>
            </a:r>
            <a:endParaRPr lang="ar-KW" sz="2400" b="1" u="sng" dirty="0" smtClean="0">
              <a:solidFill>
                <a:schemeClr val="tx2">
                  <a:lumMod val="75000"/>
                </a:schemeClr>
              </a:solidFill>
            </a:endParaRPr>
          </a:p>
          <a:p>
            <a:pPr marL="0" indent="0" algn="justLow" rtl="1">
              <a:buNone/>
            </a:pPr>
            <a:endParaRPr lang="en-US" sz="2400" b="1" u="sng" dirty="0">
              <a:solidFill>
                <a:schemeClr val="tx2">
                  <a:lumMod val="75000"/>
                </a:schemeClr>
              </a:solidFill>
            </a:endParaRPr>
          </a:p>
          <a:p>
            <a:pPr marL="0" indent="0" algn="justLow" rtl="1">
              <a:buNone/>
            </a:pPr>
            <a:r>
              <a:rPr lang="ar-KW" sz="2400" dirty="0">
                <a:solidFill>
                  <a:schemeClr val="tx2">
                    <a:lumMod val="75000"/>
                  </a:schemeClr>
                </a:solidFill>
              </a:rPr>
              <a:t>"</a:t>
            </a:r>
            <a:r>
              <a:rPr lang="ar-KW" sz="2400" b="1" dirty="0">
                <a:solidFill>
                  <a:schemeClr val="tx2">
                    <a:lumMod val="75000"/>
                  </a:schemeClr>
                </a:solidFill>
              </a:rPr>
              <a:t>تفصل هيئة التحكيم في النزاع المعروض عليها طبقاً للقوانين الكويتية، مالم يتفق أطراف النزاع على تطبيق قانون آخر بشرط عدم مخالفتها للقواعد الآمرة المتعلقة بالنظام العام في الكويت</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10672104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إدارة الجلسات</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27</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b="1" u="sng" dirty="0">
                <a:solidFill>
                  <a:schemeClr val="tx2">
                    <a:lumMod val="75000"/>
                  </a:schemeClr>
                </a:solidFill>
              </a:rPr>
              <a:t>إدارة الجلسات </a:t>
            </a:r>
            <a:r>
              <a:rPr lang="ar-KW" sz="2400" b="1" u="sng"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marL="0" indent="0" algn="justLow" rtl="1">
              <a:buNone/>
            </a:pPr>
            <a:r>
              <a:rPr lang="ar-KW" sz="2400" dirty="0">
                <a:solidFill>
                  <a:schemeClr val="tx2">
                    <a:lumMod val="75000"/>
                  </a:schemeClr>
                </a:solidFill>
              </a:rPr>
              <a:t>جاءت المواد من (12-3-21) حتى (12-3-23) لتنظيم آلية إدارة الجلسات حيث بينت المادة (12-3-21) بأن إدارة الجلسة تكون مهمة رئيس هيئة التحكيم وهو يتولى مهمة توجيه الأسئلة واستلام المذكرات والمستندات المقدمة من الخصم استناداً للمادة (12-3-22)</a:t>
            </a:r>
            <a:r>
              <a:rPr lang="ar-KW" sz="2400" b="1" dirty="0">
                <a:solidFill>
                  <a:schemeClr val="tx2">
                    <a:lumMod val="75000"/>
                  </a:schemeClr>
                </a:solidFill>
              </a:rPr>
              <a:t> .</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23374794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28</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800" dirty="0">
                <a:solidFill>
                  <a:schemeClr val="tx2">
                    <a:lumMod val="75000"/>
                  </a:schemeClr>
                </a:solidFill>
              </a:rPr>
              <a:t>جاءت المادة (12-3-23) لتضع ضوابط بخصوص تأجيل الجلسات بحيث لا يتعدى التأجيل مدة خمسة أيام عمل إلا في الحالات التي تقدرها الهيئة وتذكرها في محضر الجلسة.</a:t>
            </a:r>
            <a:endParaRPr lang="en-US" sz="2800" dirty="0">
              <a:solidFill>
                <a:schemeClr val="tx2">
                  <a:lumMod val="75000"/>
                </a:schemeClr>
              </a:solidFill>
            </a:endParaRPr>
          </a:p>
          <a:p>
            <a:pPr marL="0" indent="0" algn="justLow" rtl="1">
              <a:buNone/>
            </a:pPr>
            <a:r>
              <a:rPr lang="ar-KW" sz="2800" dirty="0">
                <a:solidFill>
                  <a:schemeClr val="tx2">
                    <a:lumMod val="75000"/>
                  </a:schemeClr>
                </a:solidFill>
              </a:rPr>
              <a:t>وأنه لا يجوز التأجيل أكثر من مرة لذات السبب إذا كان يرجع الى أحد المحتكمين.</a:t>
            </a:r>
            <a:endParaRPr lang="en-US" sz="28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2963229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الحكـــــم</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29</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fontAlgn="base">
              <a:lnSpc>
                <a:spcPct val="115000"/>
              </a:lnSpc>
              <a:spcBef>
                <a:spcPts val="0"/>
              </a:spcBef>
              <a:buNone/>
            </a:pPr>
            <a:r>
              <a:rPr lang="ar-KW" sz="2400" b="1" u="sng" dirty="0" smtClean="0">
                <a:solidFill>
                  <a:schemeClr val="tx2">
                    <a:lumMod val="75000"/>
                  </a:schemeClr>
                </a:solidFill>
              </a:rPr>
              <a:t>الحكـــــم </a:t>
            </a:r>
            <a:r>
              <a:rPr lang="ar-KW" sz="2400" b="1" u="sng" dirty="0">
                <a:solidFill>
                  <a:schemeClr val="tx2">
                    <a:lumMod val="75000"/>
                  </a:schemeClr>
                </a:solidFill>
              </a:rPr>
              <a:t>:</a:t>
            </a:r>
            <a:r>
              <a:rPr lang="ar-KW" sz="2400" b="1" dirty="0">
                <a:solidFill>
                  <a:schemeClr val="tx2">
                    <a:lumMod val="75000"/>
                  </a:schemeClr>
                </a:solidFill>
              </a:rPr>
              <a:t> </a:t>
            </a:r>
            <a:r>
              <a:rPr lang="ar-KW" sz="2400" dirty="0">
                <a:solidFill>
                  <a:schemeClr val="tx2">
                    <a:lumMod val="75000"/>
                  </a:schemeClr>
                </a:solidFill>
              </a:rPr>
              <a:t>وهو البند الأخير في هذا الفصل ويبين أن المداولة يجب ان تكون سرية ولا يشارك فيها الا من شارك في سماع المرافعة كما بينت ذلك المادة (12-4-1)، وأنه يجوز لهيئة التحكيم فتح باب المرافعة بعد حجز الدعوى للحكم بناءً على أسباب مبررة يقدمها أحد الخصوم كما هو مبين في المادة (12-4-2).</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6883833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جدول أعمال الورشة</a:t>
            </a:r>
            <a:endParaRPr lang="en-US"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a:spLocks noGrp="1"/>
          </p:cNvSpPr>
          <p:nvPr>
            <p:ph idx="1"/>
          </p:nvPr>
        </p:nvSpPr>
        <p:spPr/>
        <p:txBody>
          <a:bodyPr>
            <a:normAutofit/>
          </a:bodyPr>
          <a:lstStyle/>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marL="514350" lvl="0" indent="-514350" algn="r" rtl="1" fontAlgn="base">
              <a:spcBef>
                <a:spcPct val="0"/>
              </a:spcBef>
              <a:spcAft>
                <a:spcPts val="600"/>
              </a:spcAft>
              <a:buFont typeface="+mj-cs"/>
              <a:buAutoNum type="arabic2Minus"/>
            </a:pPr>
            <a:r>
              <a:rPr lang="ar-KW" sz="2800" dirty="0" smtClean="0">
                <a:solidFill>
                  <a:schemeClr val="tx2"/>
                </a:solidFill>
                <a:latin typeface="Calibri" pitchFamily="34" charset="0"/>
              </a:rPr>
              <a:t>تعريف التحكيم.</a:t>
            </a:r>
          </a:p>
          <a:p>
            <a:pPr marL="514350" lvl="0" indent="-514350" algn="r" rtl="1" fontAlgn="base">
              <a:spcBef>
                <a:spcPct val="0"/>
              </a:spcBef>
              <a:spcAft>
                <a:spcPts val="600"/>
              </a:spcAft>
              <a:buFont typeface="+mj-cs"/>
              <a:buAutoNum type="arabic2Minus"/>
            </a:pPr>
            <a:r>
              <a:rPr lang="ar-KW" sz="2800" dirty="0" smtClean="0">
                <a:solidFill>
                  <a:schemeClr val="tx2"/>
                </a:solidFill>
                <a:latin typeface="Calibri" pitchFamily="34" charset="0"/>
              </a:rPr>
              <a:t>مميزات التحكيم.</a:t>
            </a:r>
          </a:p>
          <a:p>
            <a:pPr marL="514350" lvl="0" indent="-514350" algn="r" rtl="1" fontAlgn="base">
              <a:spcBef>
                <a:spcPct val="0"/>
              </a:spcBef>
              <a:spcAft>
                <a:spcPts val="600"/>
              </a:spcAft>
              <a:buFont typeface="+mj-cs"/>
              <a:buAutoNum type="arabic2Minus"/>
            </a:pPr>
            <a:r>
              <a:rPr lang="ar-KW" sz="2800" dirty="0" smtClean="0">
                <a:solidFill>
                  <a:schemeClr val="tx2"/>
                </a:solidFill>
                <a:latin typeface="Calibri" pitchFamily="34" charset="0"/>
              </a:rPr>
              <a:t>المبادئ العامة.</a:t>
            </a:r>
          </a:p>
          <a:p>
            <a:pPr marL="514350" lvl="0" indent="-514350" algn="r" rtl="1" fontAlgn="base">
              <a:spcBef>
                <a:spcPct val="0"/>
              </a:spcBef>
              <a:spcAft>
                <a:spcPts val="600"/>
              </a:spcAft>
              <a:buFont typeface="+mj-cs"/>
              <a:buAutoNum type="arabic2Minus"/>
            </a:pPr>
            <a:r>
              <a:rPr lang="ar-KW" sz="2800" dirty="0" smtClean="0">
                <a:solidFill>
                  <a:schemeClr val="tx2"/>
                </a:solidFill>
                <a:latin typeface="Calibri" pitchFamily="34" charset="0"/>
              </a:rPr>
              <a:t>إجراءات </a:t>
            </a:r>
            <a:r>
              <a:rPr lang="ar-KW" sz="2800" dirty="0" smtClean="0">
                <a:solidFill>
                  <a:schemeClr val="tx2"/>
                </a:solidFill>
                <a:latin typeface="Calibri" pitchFamily="34" charset="0"/>
              </a:rPr>
              <a:t>التحكيم.</a:t>
            </a:r>
          </a:p>
          <a:p>
            <a:pPr marL="514350" lvl="0" indent="-514350" algn="r" rtl="1" fontAlgn="base">
              <a:spcBef>
                <a:spcPct val="0"/>
              </a:spcBef>
              <a:spcAft>
                <a:spcPts val="600"/>
              </a:spcAft>
              <a:buFont typeface="+mj-cs"/>
              <a:buAutoNum type="arabic2Minus"/>
            </a:pPr>
            <a:r>
              <a:rPr lang="ar-KW" sz="2800" dirty="0">
                <a:solidFill>
                  <a:schemeClr val="tx2"/>
                </a:solidFill>
                <a:latin typeface="Calibri" pitchFamily="34" charset="0"/>
              </a:rPr>
              <a:t>شرح </a:t>
            </a:r>
            <a:r>
              <a:rPr lang="ar-KW" sz="2800" dirty="0" smtClean="0">
                <a:solidFill>
                  <a:schemeClr val="tx2"/>
                </a:solidFill>
                <a:latin typeface="Calibri" pitchFamily="34" charset="0"/>
              </a:rPr>
              <a:t>النموذج الخاص </a:t>
            </a:r>
            <a:r>
              <a:rPr lang="ar-KW" sz="2800" dirty="0">
                <a:solidFill>
                  <a:schemeClr val="tx2"/>
                </a:solidFill>
                <a:latin typeface="Calibri" pitchFamily="34" charset="0"/>
              </a:rPr>
              <a:t>بتفعيل نظام التحكيم لتسوية المنازعات .</a:t>
            </a:r>
          </a:p>
        </p:txBody>
      </p: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مكونات حكم التحكيم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30</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fontAlgn="base">
              <a:lnSpc>
                <a:spcPct val="115000"/>
              </a:lnSpc>
              <a:spcBef>
                <a:spcPts val="0"/>
              </a:spcBef>
              <a:buNone/>
            </a:pPr>
            <a:r>
              <a:rPr lang="ar-KW" sz="2400" dirty="0">
                <a:solidFill>
                  <a:schemeClr val="accent1">
                    <a:lumMod val="75000"/>
                  </a:schemeClr>
                </a:solidFill>
              </a:rPr>
              <a:t>بينت المادة (12-4-3) مكونات الحكم حيث نصت على أن"</a:t>
            </a:r>
            <a:r>
              <a:rPr lang="ar-SA" sz="2400" b="1" dirty="0">
                <a:solidFill>
                  <a:schemeClr val="tx2">
                    <a:lumMod val="75000"/>
                  </a:schemeClr>
                </a:solidFill>
              </a:rPr>
              <a:t>يصدر حكم التحكيم بأغلبية الآراء، وتنطق به هيئة التحكيم في جلسة علنية، كما يتعين ذكر أسماء الأطراف وتاريخ الحكم ومكان صدوره ووقائع قضية التحكيم، وطلبات الخصوم وموجز دفوعهم ودفاعهم والرد عليها، كما يجب أن يكون الحكم مسبباً وأن يتضمن أسماء المحكمين وتوقيعاتهم، ويكون الحكم صحيحاً إذا وقعه أغلبية المحكمين، ولو كان قد تنحى أو اعتزل واحد منهم بعد حجز الدعوى للحكم وبدء المداولة. وفي كل الأحوال، يتعين أن يكون الحكم باللغة العربية حتى ولو كانت لغة التحكيم لغة أخرى، شريطة أن يصحبها ترجمة رسمية معتمدة بلغة التحكيم من هيئة التحكيم</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106677072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نسخة ملف القضية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31</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fontAlgn="base">
              <a:lnSpc>
                <a:spcPct val="115000"/>
              </a:lnSpc>
              <a:spcBef>
                <a:spcPts val="0"/>
              </a:spcBef>
              <a:buNone/>
            </a:pPr>
            <a:r>
              <a:rPr lang="ar-KW" sz="2400" dirty="0">
                <a:solidFill>
                  <a:schemeClr val="tx2">
                    <a:lumMod val="75000"/>
                  </a:schemeClr>
                </a:solidFill>
              </a:rPr>
              <a:t>وبعد ذلك تسلم نسخة الحكم الاصلية مع ملف القضية الى الهيئة كي تقوم بإيداعها وتسجيلها، وترسل صورة طبق الأصل من الحكم الى طرفي النزاع بموجب بريد مسجل بعلم الوصول </a:t>
            </a:r>
            <a:r>
              <a:rPr lang="ar-KW" sz="2400" dirty="0" smtClean="0">
                <a:solidFill>
                  <a:schemeClr val="tx2">
                    <a:lumMod val="75000"/>
                  </a:schemeClr>
                </a:solidFill>
              </a:rPr>
              <a:t>أو بأي </a:t>
            </a:r>
            <a:r>
              <a:rPr lang="ar-KW" sz="2400" dirty="0">
                <a:solidFill>
                  <a:schemeClr val="tx2">
                    <a:lumMod val="75000"/>
                  </a:schemeClr>
                </a:solidFill>
              </a:rPr>
              <a:t>طريقة أخرى خلال ثلاثة أيام عمل من تاريخ صدور الحكم.</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24886049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نهائية حكم التحكيم </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32</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dirty="0">
                <a:solidFill>
                  <a:schemeClr val="tx2">
                    <a:lumMod val="75000"/>
                  </a:schemeClr>
                </a:solidFill>
              </a:rPr>
              <a:t>يعتبر الحكم نهائي ولا يجوز الطعن عليه ويتم تنفيذه وفق الإجراءات المبينة في الباب الثاني عشر من قانون المرافعات المدنية والتجارية كما بينت ذلك المادة (12-4-5</a:t>
            </a:r>
            <a:r>
              <a:rPr lang="ar-KW" sz="2400" dirty="0" smtClean="0">
                <a:solidFill>
                  <a:schemeClr val="tx2">
                    <a:lumMod val="75000"/>
                  </a:schemeClr>
                </a:solidFill>
              </a:rPr>
              <a:t>).</a:t>
            </a:r>
          </a:p>
          <a:p>
            <a:pPr marL="0" indent="0" algn="justLow" rtl="1">
              <a:buNone/>
            </a:pPr>
            <a:endParaRPr lang="en-US" sz="2400" dirty="0">
              <a:solidFill>
                <a:schemeClr val="tx2">
                  <a:lumMod val="75000"/>
                </a:schemeClr>
              </a:solidFill>
            </a:endParaRPr>
          </a:p>
          <a:p>
            <a:pPr marL="0" indent="0" algn="justLow" rtl="1">
              <a:buNone/>
            </a:pPr>
            <a:r>
              <a:rPr lang="ar-SA" sz="2400" dirty="0">
                <a:solidFill>
                  <a:schemeClr val="tx2">
                    <a:lumMod val="75000"/>
                  </a:schemeClr>
                </a:solidFill>
              </a:rPr>
              <a:t>"</a:t>
            </a:r>
            <a:r>
              <a:rPr lang="ar-SA" sz="2400" b="1" dirty="0">
                <a:solidFill>
                  <a:schemeClr val="tx2">
                    <a:lumMod val="75000"/>
                  </a:schemeClr>
                </a:solidFill>
              </a:rPr>
              <a:t>يكون حكم التحكيم ملزماً ونهائياًّ، ولا يكون حكم التحكيم قابلاً للتنفيذ إلا بعد الحصول على الصيغة التنفيذية طبقاً للإجراءات القانونية المقررة في الباب الثاني عشر من قانون المرافعات المدنية والتجارية الكويتي</a:t>
            </a:r>
            <a:r>
              <a:rPr lang="ar-SA"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19532151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400" b="1" dirty="0">
                <a:solidFill>
                  <a:schemeClr val="tx2">
                    <a:lumMod val="75000"/>
                  </a:schemeClr>
                </a:solidFill>
              </a:rPr>
              <a:t>حال وجود الغموض أو الخطأ المادي أو اغفال طلب </a:t>
            </a:r>
            <a:endParaRPr lang="en-US" sz="24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33</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dirty="0">
                <a:solidFill>
                  <a:schemeClr val="tx2">
                    <a:lumMod val="75000"/>
                  </a:schemeClr>
                </a:solidFill>
              </a:rPr>
              <a:t>وفي حال ما إذا كان هناك غموض أو خطأ مادي في الحكم أو تم اغفال طلب لم يتم الفصل فيه، فقد بينت المادة (12-4-6) يجوز تقديم طلب للهيئة بهذا الشأن وتقوم الهيئة بدعوة هيئة التحكيم للنظر في ذلك الطلب.</a:t>
            </a:r>
            <a:endParaRPr lang="en-US" sz="2400" dirty="0">
              <a:solidFill>
                <a:schemeClr val="tx2">
                  <a:lumMod val="75000"/>
                </a:schemeClr>
              </a:solidFill>
            </a:endParaRPr>
          </a:p>
          <a:p>
            <a:pPr marL="0" indent="0" algn="justLow" rtl="1">
              <a:buNone/>
            </a:pPr>
            <a:r>
              <a:rPr lang="ar-KW" sz="2400" dirty="0">
                <a:solidFill>
                  <a:schemeClr val="tx2">
                    <a:lumMod val="75000"/>
                  </a:schemeClr>
                </a:solidFill>
              </a:rPr>
              <a:t>وتصدر هيئة التحكيم حكمها خلال شهر من تاريخ البدء في نظر ذلك الطلب، ويعتبر الحكم الصادر في هذا الطلب متمماً للحكم الأصلي.</a:t>
            </a:r>
            <a:endParaRPr lang="en-US" sz="2400" dirty="0">
              <a:solidFill>
                <a:schemeClr val="tx2">
                  <a:lumMod val="75000"/>
                </a:schemeClr>
              </a:solidFill>
            </a:endParaRPr>
          </a:p>
          <a:p>
            <a:pPr marL="0" indent="0" algn="justLow" rtl="1">
              <a:buNone/>
            </a:pPr>
            <a:r>
              <a:rPr lang="ar-KW" sz="2400" dirty="0">
                <a:solidFill>
                  <a:schemeClr val="tx2">
                    <a:lumMod val="75000"/>
                  </a:schemeClr>
                </a:solidFill>
              </a:rPr>
              <a:t>وفي حال تعذر تشكيل التحكيم التي أصدرت الحكم لنظر ذلك الطلب، يتم تشكيل هيئة تحكيم أخرى بذات الإجراءات ويصدر الحكم فيها خلال شهرين من تاريخ البدء في نظر ذلك الطلب.</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331605880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1840" y="274638"/>
            <a:ext cx="5554959" cy="1143000"/>
          </a:xfrm>
        </p:spPr>
        <p:txBody>
          <a:bodyPr>
            <a:normAutofit/>
          </a:bodyPr>
          <a:lstStyle/>
          <a:p>
            <a:pPr lvl="0" rtl="1" fontAlgn="base">
              <a:spcAft>
                <a:spcPct val="0"/>
              </a:spcAft>
            </a:pPr>
            <a:r>
              <a:rPr lang="ar-KW" sz="2000" b="1" dirty="0">
                <a:solidFill>
                  <a:schemeClr val="tx2"/>
                </a:solidFill>
                <a:latin typeface="Sakkal Majalla" pitchFamily="2" charset="-78"/>
                <a:cs typeface="Arial" charset="0"/>
              </a:rPr>
              <a:t>النموذج الخاص بتفعيل نظام التحكيم لتسوية المنازعات </a:t>
            </a:r>
            <a:r>
              <a:rPr lang="ar-KW" sz="2000" b="1" dirty="0" smtClean="0">
                <a:solidFill>
                  <a:schemeClr val="tx2"/>
                </a:solidFill>
                <a:latin typeface="Sakkal Majalla" pitchFamily="2" charset="-78"/>
                <a:cs typeface="Arial" charset="0"/>
              </a:rPr>
              <a:t>الناشئة</a:t>
            </a:r>
            <a:r>
              <a:rPr lang="en-US" sz="2000" b="1" dirty="0" smtClean="0">
                <a:solidFill>
                  <a:schemeClr val="tx2"/>
                </a:solidFill>
                <a:latin typeface="Sakkal Majalla" pitchFamily="2" charset="-78"/>
                <a:cs typeface="Arial" charset="0"/>
              </a:rPr>
              <a:t> </a:t>
            </a:r>
            <a:r>
              <a:rPr lang="ar-KW" sz="2000" b="1" dirty="0" smtClean="0">
                <a:solidFill>
                  <a:schemeClr val="tx2"/>
                </a:solidFill>
                <a:latin typeface="Sakkal Majalla" pitchFamily="2" charset="-78"/>
                <a:cs typeface="Arial" charset="0"/>
              </a:rPr>
              <a:t>عن </a:t>
            </a:r>
            <a:r>
              <a:rPr lang="ar-KW" sz="2000" b="1" dirty="0">
                <a:solidFill>
                  <a:schemeClr val="tx2"/>
                </a:solidFill>
                <a:latin typeface="Sakkal Majalla" pitchFamily="2" charset="-78"/>
                <a:cs typeface="Arial" charset="0"/>
              </a:rPr>
              <a:t>الالتزامات المقررة في قانون هيئة أسواق المال وتنظيم نشاط </a:t>
            </a:r>
            <a:r>
              <a:rPr lang="ar-KW" sz="2000" b="1" dirty="0" smtClean="0">
                <a:solidFill>
                  <a:schemeClr val="tx2"/>
                </a:solidFill>
                <a:latin typeface="Sakkal Majalla" pitchFamily="2" charset="-78"/>
                <a:cs typeface="Arial" charset="0"/>
              </a:rPr>
              <a:t>الأوراق المالية </a:t>
            </a:r>
            <a:endParaRPr lang="en-US" sz="20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34</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1"/>
            <a:ext cx="8229600" cy="4277072"/>
          </a:xfrm>
        </p:spPr>
        <p:txBody>
          <a:bodyPr>
            <a:normAutofit lnSpcReduction="10000"/>
          </a:bodyPr>
          <a:lstStyle/>
          <a:p>
            <a:pPr marL="0" indent="0" algn="justLow" rtl="1">
              <a:buNone/>
            </a:pPr>
            <a:r>
              <a:rPr lang="ar-KW" sz="2400" dirty="0">
                <a:solidFill>
                  <a:schemeClr val="tx2">
                    <a:lumMod val="75000"/>
                  </a:schemeClr>
                </a:solidFill>
              </a:rPr>
              <a:t>فبصدور القانون رقم 7 لسنة 2010 وبتفعيل نظام التحكيم بتاريخ 1/4/2014 انتهى عمل لجنة التحكيم لدى سوق الكويت للأوراق المالية المنشأة بموجب المادة (13) من مرسوم تنظيم سوق الكويت للأوراق المالية</a:t>
            </a:r>
            <a:r>
              <a:rPr lang="ar-KW" sz="2400" dirty="0" smtClean="0">
                <a:solidFill>
                  <a:schemeClr val="tx2">
                    <a:lumMod val="75000"/>
                  </a:schemeClr>
                </a:solidFill>
              </a:rPr>
              <a:t>.</a:t>
            </a:r>
          </a:p>
          <a:p>
            <a:pPr marL="0" indent="0" algn="justLow" rtl="1">
              <a:buNone/>
            </a:pPr>
            <a:endParaRPr lang="ar-KW" sz="2400" dirty="0">
              <a:solidFill>
                <a:schemeClr val="tx2">
                  <a:lumMod val="75000"/>
                </a:schemeClr>
              </a:solidFill>
            </a:endParaRPr>
          </a:p>
          <a:p>
            <a:pPr marL="0" indent="0" algn="justLow" rtl="1">
              <a:buNone/>
            </a:pPr>
            <a:r>
              <a:rPr lang="ar-KW" sz="2400" dirty="0">
                <a:solidFill>
                  <a:schemeClr val="tx2">
                    <a:lumMod val="75000"/>
                  </a:schemeClr>
                </a:solidFill>
              </a:rPr>
              <a:t>إ</a:t>
            </a:r>
            <a:r>
              <a:rPr lang="ar-KW" sz="2400" dirty="0" smtClean="0">
                <a:solidFill>
                  <a:schemeClr val="tx2">
                    <a:lumMod val="75000"/>
                  </a:schemeClr>
                </a:solidFill>
              </a:rPr>
              <a:t>لا </a:t>
            </a:r>
            <a:r>
              <a:rPr lang="ar-KW" sz="2400" dirty="0">
                <a:solidFill>
                  <a:schemeClr val="tx2">
                    <a:lumMod val="75000"/>
                  </a:schemeClr>
                </a:solidFill>
              </a:rPr>
              <a:t>أن التحكيم لدى هيئة أسواق المال جوازي لا يوجد فيه ثمة إلزام على الأفراد للجوء إليه بخلاف التحكيم لدى لجنة سوق الكويت للأوراق المالية الذي كان يلزم الأفراد باللجوء إليه، حيث أن المادة (13) من مرسوم تنظيم سوق الكويت للأوراق المالية اعتبرت التعامل في السوق بمثابة إقرار بقبول التحكيم. </a:t>
            </a:r>
            <a:endParaRPr lang="ar-KW" sz="2400" dirty="0" smtClean="0">
              <a:solidFill>
                <a:schemeClr val="tx2">
                  <a:lumMod val="75000"/>
                </a:schemeClr>
              </a:solidFill>
            </a:endParaRPr>
          </a:p>
          <a:p>
            <a:pPr marL="0" indent="0" algn="justLow" rtl="1">
              <a:buNone/>
            </a:pPr>
            <a:endParaRPr lang="ar-KW" sz="2400" dirty="0">
              <a:solidFill>
                <a:schemeClr val="tx2">
                  <a:lumMod val="75000"/>
                </a:schemeClr>
              </a:solidFill>
            </a:endParaRPr>
          </a:p>
          <a:p>
            <a:pPr marL="0" indent="0" algn="justLow" rtl="1">
              <a:buNone/>
            </a:pPr>
            <a:r>
              <a:rPr lang="ar-KW" sz="2400" dirty="0">
                <a:solidFill>
                  <a:schemeClr val="tx2">
                    <a:lumMod val="75000"/>
                  </a:schemeClr>
                </a:solidFill>
              </a:rPr>
              <a:t>فنرى أن المشرع في القانون رقم 7 لسنة 2010 أعاد الأمر إلى أصله العام وهو </a:t>
            </a:r>
            <a:r>
              <a:rPr lang="ar-KW" sz="2400" dirty="0" smtClean="0">
                <a:solidFill>
                  <a:schemeClr val="tx2">
                    <a:lumMod val="75000"/>
                  </a:schemeClr>
                </a:solidFill>
              </a:rPr>
              <a:t>جوازيه </a:t>
            </a:r>
            <a:r>
              <a:rPr lang="ar-KW" sz="2400" dirty="0">
                <a:solidFill>
                  <a:schemeClr val="tx2">
                    <a:lumMod val="75000"/>
                  </a:schemeClr>
                </a:solidFill>
              </a:rPr>
              <a:t>التحكيم، بحيث يكون الأفراد بالخيار بين اللجوء للتحكيم أو القضاء.</a:t>
            </a:r>
          </a:p>
          <a:p>
            <a:endParaRPr lang="en-US" sz="2400" dirty="0"/>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403573887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35</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a:buNone/>
            </a:pPr>
            <a:r>
              <a:rPr lang="ar-KW" sz="2400" dirty="0">
                <a:solidFill>
                  <a:schemeClr val="tx2">
                    <a:lumMod val="75000"/>
                  </a:schemeClr>
                </a:solidFill>
              </a:rPr>
              <a:t>ترتب على ذلك الأمر أن في السابق لا حاجة </a:t>
            </a:r>
            <a:r>
              <a:rPr lang="ar-KW" sz="2400" dirty="0" err="1">
                <a:solidFill>
                  <a:schemeClr val="tx2">
                    <a:lumMod val="75000"/>
                  </a:schemeClr>
                </a:solidFill>
              </a:rPr>
              <a:t>لإراد</a:t>
            </a:r>
            <a:r>
              <a:rPr lang="ar-KW" sz="2400" dirty="0">
                <a:solidFill>
                  <a:schemeClr val="tx2">
                    <a:lumMod val="75000"/>
                  </a:schemeClr>
                </a:solidFill>
              </a:rPr>
              <a:t> بند تحكيمي في العقود باعتبار أنه مفترض ومن ثم كثير من الشركات لا تورد بند تحكيمي.</a:t>
            </a:r>
          </a:p>
          <a:p>
            <a:pPr marL="0" indent="0" algn="justLow" rtl="1">
              <a:buNone/>
            </a:pPr>
            <a:r>
              <a:rPr lang="ar-KW" sz="2400" dirty="0">
                <a:solidFill>
                  <a:schemeClr val="tx2">
                    <a:lumMod val="75000"/>
                  </a:schemeClr>
                </a:solidFill>
              </a:rPr>
              <a:t>ومن ثم ومن باب التسهيل على الشركات التي ترغب في اللجوء إلى التحكيم دون حاجة لتغيير نماذج عقودها يمكنها نموذج اختيار تسوية المنازعات من خلال نظام التحكيم.</a:t>
            </a:r>
          </a:p>
          <a:p>
            <a:pPr marL="0" indent="0" algn="justLow" rtl="1">
              <a:buNone/>
            </a:pPr>
            <a:r>
              <a:rPr lang="ar-KW" sz="2400" dirty="0">
                <a:solidFill>
                  <a:schemeClr val="tx2">
                    <a:lumMod val="75000"/>
                  </a:schemeClr>
                </a:solidFill>
              </a:rPr>
              <a:t>بل إن هذا النموذج يعطي الشخص المرخص له أريحية في اختيار الجزء الخاضع للتحكيم في النشاط الذي سيقبل فيه التحكيم وذلك في خانة الملاحظات بدلاً من اخضاع كامل النشاط.</a:t>
            </a:r>
          </a:p>
          <a:p>
            <a:pPr marL="0" indent="0" algn="justLow" rtl="1">
              <a:buNone/>
            </a:pPr>
            <a:r>
              <a:rPr lang="ar-KW" sz="2400" dirty="0">
                <a:solidFill>
                  <a:schemeClr val="tx2">
                    <a:lumMod val="75000"/>
                  </a:schemeClr>
                </a:solidFill>
              </a:rPr>
              <a:t>وتجدر الإشارة إلى أن التوقيع على النموذج يمثل ايجاب صادر من الشخص المرخص له لعملائه ما لم ينعكس على نماذج العقود التي يصدرها ويوقع عليها العملاء.</a:t>
            </a:r>
          </a:p>
        </p:txBody>
      </p:sp>
    </p:spTree>
    <p:extLst>
      <p:ext uri="{BB962C8B-B14F-4D97-AF65-F5344CB8AC3E}">
        <p14:creationId xmlns:p14="http://schemas.microsoft.com/office/powerpoint/2010/main" val="232927284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0" y="1"/>
            <a:ext cx="1952128" cy="6857999"/>
          </a:xfrm>
          <a:prstGeom prst="rect">
            <a:avLst/>
          </a:prstGeom>
        </p:spPr>
      </p:pic>
      <p:sp>
        <p:nvSpPr>
          <p:cNvPr id="4" name="Title 1"/>
          <p:cNvSpPr>
            <a:spLocks noGrp="1"/>
          </p:cNvSpPr>
          <p:nvPr>
            <p:ph type="ctrTitle"/>
          </p:nvPr>
        </p:nvSpPr>
        <p:spPr>
          <a:xfrm>
            <a:off x="976313" y="2463800"/>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تعريف التحكيم</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r>
              <a:rPr lang="ar-KW" sz="2400" b="1" u="sng" dirty="0" smtClean="0">
                <a:solidFill>
                  <a:schemeClr val="tx2">
                    <a:lumMod val="75000"/>
                  </a:schemeClr>
                </a:solidFill>
              </a:rPr>
              <a:t>تعريف التحكيم </a:t>
            </a:r>
            <a:endParaRPr lang="en-US" sz="2400" b="1" u="sng" dirty="0" smtClean="0">
              <a:solidFill>
                <a:schemeClr val="tx2">
                  <a:lumMod val="75000"/>
                </a:schemeClr>
              </a:solidFill>
            </a:endParaRPr>
          </a:p>
          <a:p>
            <a:pPr marL="0" indent="0" algn="just" rtl="1" fontAlgn="base">
              <a:spcAft>
                <a:spcPct val="0"/>
              </a:spcAft>
              <a:buFont typeface="Arial" panose="020B0604020202020204" pitchFamily="34" charset="0"/>
              <a:buNone/>
            </a:pPr>
            <a:endParaRPr lang="en-US" sz="2400" dirty="0" smtClean="0">
              <a:solidFill>
                <a:schemeClr val="tx2">
                  <a:lumMod val="75000"/>
                </a:schemeClr>
              </a:solidFill>
            </a:endParaRPr>
          </a:p>
          <a:p>
            <a:pPr marL="0" indent="0" algn="just" rtl="1" fontAlgn="base">
              <a:spcAft>
                <a:spcPct val="0"/>
              </a:spcAft>
              <a:buFont typeface="Arial" panose="020B0604020202020204" pitchFamily="34" charset="0"/>
              <a:buNone/>
            </a:pPr>
            <a:r>
              <a:rPr lang="ar-KW" sz="2400" dirty="0" smtClean="0">
                <a:solidFill>
                  <a:schemeClr val="tx2">
                    <a:lumMod val="75000"/>
                  </a:schemeClr>
                </a:solidFill>
              </a:rPr>
              <a:t>يعرف التحكيم بأنه اتفاق لفض المنازعات التي قد تنشأ بين الأشخاص عن طريق أفراد عاديين يتم اختيارهم بإرادة أطراف المنازعة للفصل فيها بدلا من اللجوء إلى القضاء المختص, فالتحكيم يعتبر طريق استثنائي لفض الخصومات يخرج عن طريق فض المنازعات الاعتيادي وهو اللجوء إلى القضاء .</a:t>
            </a:r>
            <a:endParaRPr lang="en-US" sz="2400" dirty="0">
              <a:solidFill>
                <a:schemeClr val="tx2">
                  <a:lumMod val="75000"/>
                </a:schemeClr>
              </a:solidFill>
            </a:endParaRPr>
          </a:p>
        </p:txBody>
      </p:sp>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مميزات التحكيم</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algn="just" rtl="1" fontAlgn="base">
              <a:lnSpc>
                <a:spcPct val="115000"/>
              </a:lnSpc>
              <a:spcBef>
                <a:spcPts val="0"/>
              </a:spcBef>
              <a:buFont typeface="Wingdings" panose="05000000000000000000" pitchFamily="2" charset="2"/>
              <a:buChar char="v"/>
            </a:pPr>
            <a:r>
              <a:rPr lang="ar-KW" sz="2400" b="1" u="sng" dirty="0">
                <a:solidFill>
                  <a:schemeClr val="tx2">
                    <a:lumMod val="75000"/>
                  </a:schemeClr>
                </a:solidFill>
              </a:rPr>
              <a:t>مميزات التحكيم :</a:t>
            </a:r>
            <a:endParaRPr lang="en-US" sz="2400" dirty="0">
              <a:solidFill>
                <a:schemeClr val="tx2">
                  <a:lumMod val="75000"/>
                </a:schemeClr>
              </a:solidFill>
            </a:endParaRPr>
          </a:p>
          <a:p>
            <a:pPr lvl="0" algn="just" rtl="1" fontAlgn="base">
              <a:lnSpc>
                <a:spcPct val="115000"/>
              </a:lnSpc>
              <a:spcBef>
                <a:spcPts val="0"/>
              </a:spcBef>
              <a:buFont typeface="Wingdings" panose="05000000000000000000" pitchFamily="2" charset="2"/>
              <a:buChar char="v"/>
            </a:pPr>
            <a:endParaRPr lang="ar-KW" sz="2400" dirty="0" smtClean="0">
              <a:solidFill>
                <a:schemeClr val="tx2">
                  <a:lumMod val="75000"/>
                </a:schemeClr>
              </a:solidFill>
            </a:endParaRPr>
          </a:p>
          <a:p>
            <a:pPr marL="457200" lvl="0" indent="-457200" algn="r" rtl="1">
              <a:buFont typeface="+mj-lt"/>
              <a:buAutoNum type="arabicPeriod"/>
            </a:pPr>
            <a:r>
              <a:rPr lang="ar-KW" sz="2400" u="sng" dirty="0" smtClean="0">
                <a:solidFill>
                  <a:schemeClr val="tx2">
                    <a:lumMod val="75000"/>
                  </a:schemeClr>
                </a:solidFill>
              </a:rPr>
              <a:t>يتميز </a:t>
            </a:r>
            <a:r>
              <a:rPr lang="ar-KW" sz="2400" u="sng" dirty="0">
                <a:solidFill>
                  <a:schemeClr val="tx2">
                    <a:lumMod val="75000"/>
                  </a:schemeClr>
                </a:solidFill>
              </a:rPr>
              <a:t>التحكيم بسهولة ومرونة إجراءاته بالمقارنة بإجراءات التقاضي وما ينطوي عليه من </a:t>
            </a:r>
            <a:r>
              <a:rPr lang="ar-KW" sz="2400" u="sng" dirty="0" smtClean="0">
                <a:solidFill>
                  <a:schemeClr val="tx2">
                    <a:lumMod val="75000"/>
                  </a:schemeClr>
                </a:solidFill>
              </a:rPr>
              <a:t>تعقيد، </a:t>
            </a:r>
            <a:r>
              <a:rPr lang="ar-KW" sz="2400" u="sng" dirty="0">
                <a:solidFill>
                  <a:schemeClr val="tx2">
                    <a:lumMod val="75000"/>
                  </a:schemeClr>
                </a:solidFill>
              </a:rPr>
              <a:t>وكذلك بالسرعة في نظر المنازعات .</a:t>
            </a:r>
            <a:endParaRPr lang="en-US" sz="2400" dirty="0">
              <a:solidFill>
                <a:schemeClr val="tx2">
                  <a:lumMod val="75000"/>
                </a:schemeClr>
              </a:solidFill>
            </a:endParaRPr>
          </a:p>
          <a:p>
            <a:pPr marL="457200" lvl="0" indent="-457200" algn="r" rtl="1">
              <a:buFont typeface="+mj-lt"/>
              <a:buAutoNum type="arabicPeriod"/>
            </a:pPr>
            <a:r>
              <a:rPr lang="ar-KW" sz="2400" u="sng" dirty="0">
                <a:solidFill>
                  <a:schemeClr val="tx2">
                    <a:lumMod val="75000"/>
                  </a:schemeClr>
                </a:solidFill>
              </a:rPr>
              <a:t>نظام التحكيم يحافظ على سرية وخصوصية </a:t>
            </a:r>
            <a:r>
              <a:rPr lang="ar-KW" sz="2400" u="sng" dirty="0" smtClean="0">
                <a:solidFill>
                  <a:schemeClr val="tx2">
                    <a:lumMod val="75000"/>
                  </a:schemeClr>
                </a:solidFill>
              </a:rPr>
              <a:t>الخصومة</a:t>
            </a:r>
            <a:r>
              <a:rPr lang="ar-KW" sz="2400" dirty="0">
                <a:solidFill>
                  <a:schemeClr val="tx2">
                    <a:lumMod val="75000"/>
                  </a:schemeClr>
                </a:solidFill>
              </a:rPr>
              <a:t> </a:t>
            </a:r>
            <a:r>
              <a:rPr lang="ar-KW" sz="2400" dirty="0" smtClean="0">
                <a:solidFill>
                  <a:schemeClr val="tx2">
                    <a:lumMod val="75000"/>
                  </a:schemeClr>
                </a:solidFill>
              </a:rPr>
              <a:t>و</a:t>
            </a:r>
            <a:r>
              <a:rPr lang="ar-KW" sz="2400" u="sng" dirty="0" smtClean="0">
                <a:solidFill>
                  <a:schemeClr val="tx2">
                    <a:lumMod val="75000"/>
                  </a:schemeClr>
                </a:solidFill>
              </a:rPr>
              <a:t>المستندات </a:t>
            </a:r>
            <a:r>
              <a:rPr lang="ar-KW" sz="2400" u="sng" dirty="0">
                <a:solidFill>
                  <a:schemeClr val="tx2">
                    <a:lumMod val="75000"/>
                  </a:schemeClr>
                </a:solidFill>
              </a:rPr>
              <a:t>التي تضمها الدعوى التحكيمية</a:t>
            </a:r>
            <a:r>
              <a:rPr lang="ar-KW" sz="2400" dirty="0">
                <a:solidFill>
                  <a:schemeClr val="tx2">
                    <a:lumMod val="75000"/>
                  </a:schemeClr>
                </a:solidFill>
              </a:rPr>
              <a:t> </a:t>
            </a:r>
            <a:r>
              <a:rPr lang="ar-KW" sz="2400" dirty="0" smtClean="0">
                <a:solidFill>
                  <a:schemeClr val="tx2">
                    <a:lumMod val="75000"/>
                  </a:schemeClr>
                </a:solidFill>
              </a:rPr>
              <a:t>.</a:t>
            </a:r>
            <a:endParaRPr lang="ar-KW" sz="2400" dirty="0">
              <a:solidFill>
                <a:schemeClr val="tx2">
                  <a:lumMod val="75000"/>
                </a:schemeClr>
              </a:solidFill>
            </a:endParaRPr>
          </a:p>
          <a:p>
            <a:pPr marL="457200" lvl="0" indent="-457200" algn="r" rtl="1">
              <a:buFont typeface="+mj-lt"/>
              <a:buAutoNum type="arabicPeriod"/>
            </a:pPr>
            <a:r>
              <a:rPr lang="ar-KW" sz="2400" u="sng" dirty="0" smtClean="0">
                <a:solidFill>
                  <a:schemeClr val="tx2">
                    <a:lumMod val="75000"/>
                  </a:schemeClr>
                </a:solidFill>
              </a:rPr>
              <a:t>نظام </a:t>
            </a:r>
            <a:r>
              <a:rPr lang="ar-KW" sz="2400" u="sng" dirty="0">
                <a:solidFill>
                  <a:schemeClr val="tx2">
                    <a:lumMod val="75000"/>
                  </a:schemeClr>
                </a:solidFill>
              </a:rPr>
              <a:t>التحكيم يوفر الثقة والطمأنينة لدى المحتكمين باعتبار أن أطراف الدعوى التحكيمية هم من يختاروا المحكمين</a:t>
            </a:r>
            <a:r>
              <a:rPr lang="ar-KW" sz="2400" dirty="0">
                <a:solidFill>
                  <a:schemeClr val="tx2">
                    <a:lumMod val="75000"/>
                  </a:schemeClr>
                </a:solidFill>
              </a:rPr>
              <a:t> .</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20047608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latin typeface="Sakkal Majalla" pitchFamily="2" charset="-78"/>
                <a:cs typeface="Arial" charset="0"/>
              </a:rPr>
              <a:t>التحكيم</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lvl="0" algn="just" rtl="1"/>
            <a:r>
              <a:rPr lang="ar-KW" sz="2400" b="1" dirty="0">
                <a:solidFill>
                  <a:schemeClr val="tx2">
                    <a:lumMod val="75000"/>
                  </a:schemeClr>
                </a:solidFill>
              </a:rPr>
              <a:t>المبادئ العامة </a:t>
            </a:r>
            <a:r>
              <a:rPr lang="ar-KW" sz="2400" b="1" dirty="0" smtClean="0">
                <a:solidFill>
                  <a:schemeClr val="tx2">
                    <a:lumMod val="75000"/>
                  </a:schemeClr>
                </a:solidFill>
              </a:rPr>
              <a:t>.</a:t>
            </a:r>
          </a:p>
          <a:p>
            <a:pPr lvl="0" algn="just" rtl="1"/>
            <a:endParaRPr lang="en-US" sz="2400" dirty="0">
              <a:solidFill>
                <a:schemeClr val="tx2">
                  <a:lumMod val="75000"/>
                </a:schemeClr>
              </a:solidFill>
            </a:endParaRPr>
          </a:p>
          <a:p>
            <a:pPr lvl="0" algn="just" rtl="1"/>
            <a:r>
              <a:rPr lang="ar-KW" sz="2400" b="1" dirty="0" smtClean="0">
                <a:solidFill>
                  <a:schemeClr val="tx2">
                    <a:lumMod val="75000"/>
                  </a:schemeClr>
                </a:solidFill>
              </a:rPr>
              <a:t>إجراءات </a:t>
            </a:r>
            <a:r>
              <a:rPr lang="ar-KW" sz="2400" b="1" dirty="0">
                <a:solidFill>
                  <a:schemeClr val="tx2">
                    <a:lumMod val="75000"/>
                  </a:schemeClr>
                </a:solidFill>
              </a:rPr>
              <a:t>التحكيم</a:t>
            </a:r>
            <a:r>
              <a:rPr lang="ar-KW" sz="2400" b="1" dirty="0" smtClean="0">
                <a:solidFill>
                  <a:schemeClr val="tx2">
                    <a:lumMod val="75000"/>
                  </a:schemeClr>
                </a:solidFill>
              </a:rPr>
              <a:t>.</a:t>
            </a:r>
            <a:endParaRPr lang="ar-SA" sz="2400" b="1" dirty="0" smtClean="0">
              <a:solidFill>
                <a:schemeClr val="tx2">
                  <a:lumMod val="75000"/>
                </a:schemeClr>
              </a:solidFill>
            </a:endParaRPr>
          </a:p>
          <a:p>
            <a:pPr lvl="0" algn="just" rtl="1"/>
            <a:endParaRPr lang="ar-SA" sz="2400" b="1" dirty="0">
              <a:solidFill>
                <a:schemeClr val="tx2">
                  <a:lumMod val="75000"/>
                </a:schemeClr>
              </a:solidFill>
            </a:endParaRPr>
          </a:p>
          <a:p>
            <a:pPr algn="just" rtl="1"/>
            <a:r>
              <a:rPr lang="ar-SA" sz="2400" b="1" dirty="0" smtClean="0">
                <a:solidFill>
                  <a:schemeClr val="tx2">
                    <a:lumMod val="75000"/>
                  </a:schemeClr>
                </a:solidFill>
              </a:rPr>
              <a:t>شرح </a:t>
            </a:r>
            <a:r>
              <a:rPr lang="ar-KW" sz="2400" b="1" dirty="0" smtClean="0">
                <a:solidFill>
                  <a:srgbClr val="1F497D"/>
                </a:solidFill>
                <a:cs typeface="Times New Roman"/>
              </a:rPr>
              <a:t>لنموذج تفعيل </a:t>
            </a:r>
            <a:r>
              <a:rPr lang="ar-KW" sz="2400" b="1" dirty="0">
                <a:solidFill>
                  <a:srgbClr val="1F497D"/>
                </a:solidFill>
                <a:cs typeface="Times New Roman"/>
              </a:rPr>
              <a:t>نظام التحكيم لتسوية المنازعات الناشئة عن الالتزامات المقررة في قانون هيئة أسواق المال وتنظيم نشاط الأوراق المالية</a:t>
            </a:r>
            <a:endParaRPr lang="en-US" sz="2400" b="1" dirty="0">
              <a:solidFill>
                <a:srgbClr val="1F497D"/>
              </a:solidFill>
              <a:cs typeface="Times New Roman"/>
            </a:endParaRPr>
          </a:p>
          <a:p>
            <a:pPr lvl="0" algn="just" rtl="1"/>
            <a:endParaRPr lang="ar-SA" sz="2400" b="1" dirty="0" smtClean="0">
              <a:solidFill>
                <a:schemeClr val="tx2">
                  <a:lumMod val="75000"/>
                </a:schemeClr>
              </a:solidFill>
            </a:endParaRPr>
          </a:p>
          <a:p>
            <a:pPr lvl="0" algn="just" rtl="1"/>
            <a:endParaRPr lang="ar-SA" sz="2400" b="1" dirty="0">
              <a:solidFill>
                <a:schemeClr val="tx2">
                  <a:lumMod val="75000"/>
                </a:schemeClr>
              </a:solidFill>
            </a:endParaRPr>
          </a:p>
          <a:p>
            <a:pPr lvl="0" algn="just" rtl="1"/>
            <a:endParaRPr lang="ar-KW" sz="2400" b="1" dirty="0" smtClean="0">
              <a:solidFill>
                <a:schemeClr val="tx2">
                  <a:lumMod val="75000"/>
                </a:schemeClr>
              </a:solidFill>
            </a:endParaRPr>
          </a:p>
          <a:p>
            <a:pPr lvl="0" algn="just" rtl="1"/>
            <a:endParaRPr lang="en-US" sz="2400" dirty="0">
              <a:solidFill>
                <a:schemeClr val="tx2">
                  <a:lumMod val="75000"/>
                </a:schemeClr>
              </a:solidFill>
            </a:endParaRPr>
          </a:p>
          <a:p>
            <a:pPr marL="0" lvl="0" indent="0" algn="r"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27526247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a:solidFill>
                  <a:schemeClr val="tx2">
                    <a:lumMod val="75000"/>
                  </a:schemeClr>
                </a:solidFill>
              </a:rPr>
              <a:t>المبادئ العامة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67544" y="1600200"/>
            <a:ext cx="8219256" cy="4525963"/>
          </a:xfrm>
        </p:spPr>
        <p:txBody>
          <a:bodyPr>
            <a:normAutofit/>
          </a:bodyPr>
          <a:lstStyle/>
          <a:p>
            <a:pPr marL="0" indent="0" algn="r" fontAlgn="base">
              <a:lnSpc>
                <a:spcPct val="115000"/>
              </a:lnSpc>
              <a:spcBef>
                <a:spcPts val="0"/>
              </a:spcBef>
              <a:buNone/>
            </a:pPr>
            <a:endParaRPr lang="en-US" sz="2400" dirty="0" smtClean="0">
              <a:solidFill>
                <a:schemeClr val="tx2">
                  <a:lumMod val="75000"/>
                </a:schemeClr>
              </a:solidFill>
            </a:endParaRPr>
          </a:p>
          <a:p>
            <a:pPr marL="0" indent="0" algn="justLow" rtl="1" fontAlgn="base">
              <a:lnSpc>
                <a:spcPct val="115000"/>
              </a:lnSpc>
              <a:spcBef>
                <a:spcPts val="0"/>
              </a:spcBef>
              <a:buNone/>
            </a:pPr>
            <a:r>
              <a:rPr lang="ar-KW" sz="2400" dirty="0" smtClean="0">
                <a:solidFill>
                  <a:schemeClr val="tx2">
                    <a:lumMod val="75000"/>
                  </a:schemeClr>
                </a:solidFill>
              </a:rPr>
              <a:t>وتناول </a:t>
            </a:r>
            <a:r>
              <a:rPr lang="ar-KW" sz="2400" dirty="0">
                <a:solidFill>
                  <a:schemeClr val="tx2">
                    <a:lumMod val="75000"/>
                  </a:schemeClr>
                </a:solidFill>
              </a:rPr>
              <a:t>نطاق اختصاص المنازعات </a:t>
            </a:r>
            <a:r>
              <a:rPr lang="ar-KW" sz="2400" dirty="0" smtClean="0">
                <a:solidFill>
                  <a:schemeClr val="tx2">
                    <a:lumMod val="75000"/>
                  </a:schemeClr>
                </a:solidFill>
              </a:rPr>
              <a:t>التحكيمية، </a:t>
            </a:r>
            <a:r>
              <a:rPr lang="ar-KW" sz="2400" dirty="0">
                <a:solidFill>
                  <a:schemeClr val="tx2">
                    <a:lumMod val="75000"/>
                  </a:schemeClr>
                </a:solidFill>
              </a:rPr>
              <a:t>ومبدأ استقلالية شرط </a:t>
            </a:r>
            <a:r>
              <a:rPr lang="ar-KW" sz="2400" dirty="0" smtClean="0">
                <a:solidFill>
                  <a:schemeClr val="tx2">
                    <a:lumMod val="75000"/>
                  </a:schemeClr>
                </a:solidFill>
              </a:rPr>
              <a:t>التحكيم، </a:t>
            </a:r>
            <a:r>
              <a:rPr lang="ar-KW" sz="2400" dirty="0">
                <a:solidFill>
                  <a:schemeClr val="tx2">
                    <a:lumMod val="75000"/>
                  </a:schemeClr>
                </a:solidFill>
              </a:rPr>
              <a:t>ومن ثم بيان مدة الخصومة التحكيمية، </a:t>
            </a:r>
            <a:r>
              <a:rPr lang="ar-KW" sz="2400" dirty="0" smtClean="0">
                <a:solidFill>
                  <a:schemeClr val="tx2">
                    <a:lumMod val="75000"/>
                  </a:schemeClr>
                </a:solidFill>
              </a:rPr>
              <a:t>بالإضافة </a:t>
            </a:r>
            <a:r>
              <a:rPr lang="ar-KW" sz="2400" dirty="0">
                <a:solidFill>
                  <a:schemeClr val="tx2">
                    <a:lumMod val="75000"/>
                  </a:schemeClr>
                </a:solidFill>
              </a:rPr>
              <a:t>إلى وجوب اثبات قبول المحكم وافصاحه عن ظروف من شأنها التأثير على </a:t>
            </a:r>
            <a:r>
              <a:rPr lang="ar-KW" sz="2400" dirty="0" smtClean="0">
                <a:solidFill>
                  <a:schemeClr val="tx2">
                    <a:lumMod val="75000"/>
                  </a:schemeClr>
                </a:solidFill>
              </a:rPr>
              <a:t>حيادتيه </a:t>
            </a:r>
            <a:r>
              <a:rPr lang="ar-KW" sz="2400" dirty="0">
                <a:solidFill>
                  <a:schemeClr val="tx2">
                    <a:lumMod val="75000"/>
                  </a:schemeClr>
                </a:solidFill>
              </a:rPr>
              <a:t>واستقلاليته</a:t>
            </a:r>
            <a:r>
              <a:rPr lang="ar-KW" sz="2400" dirty="0"/>
              <a:t>.</a:t>
            </a:r>
            <a:endParaRPr lang="en-US" sz="2400" dirty="0"/>
          </a:p>
          <a:p>
            <a:pPr marL="0" lvl="0" indent="0" algn="l" rtl="1"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13023152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323528" y="1556792"/>
            <a:ext cx="8496944" cy="4569371"/>
          </a:xfrm>
        </p:spPr>
        <p:txBody>
          <a:bodyPr>
            <a:normAutofit lnSpcReduction="10000"/>
          </a:bodyPr>
          <a:lstStyle/>
          <a:p>
            <a:pPr algn="just" rtl="1"/>
            <a:r>
              <a:rPr lang="ar-KW" sz="2400" b="1" u="sng" dirty="0">
                <a:solidFill>
                  <a:schemeClr val="accent1">
                    <a:lumMod val="50000"/>
                  </a:schemeClr>
                </a:solidFill>
              </a:rPr>
              <a:t>نطاق اختصاص التحكيم</a:t>
            </a:r>
            <a:r>
              <a:rPr lang="ar-KW" sz="2400" u="sng" dirty="0">
                <a:solidFill>
                  <a:schemeClr val="accent1">
                    <a:lumMod val="50000"/>
                  </a:schemeClr>
                </a:solidFill>
              </a:rPr>
              <a:t> : وفقاً للقانون رقم 7 لسنة 2010 يشمل أي </a:t>
            </a:r>
            <a:r>
              <a:rPr lang="ar-KW" sz="2400" u="sng" dirty="0" smtClean="0">
                <a:solidFill>
                  <a:schemeClr val="accent1">
                    <a:lumMod val="50000"/>
                  </a:schemeClr>
                </a:solidFill>
              </a:rPr>
              <a:t>التزام </a:t>
            </a:r>
            <a:r>
              <a:rPr lang="ar-KW" sz="2400" u="sng" dirty="0">
                <a:solidFill>
                  <a:schemeClr val="accent1">
                    <a:lumMod val="50000"/>
                  </a:schemeClr>
                </a:solidFill>
              </a:rPr>
              <a:t>ينشأ عن هذا القانون أي أنه يشمل كافة الالتزامات الناشئة عن أنشطة أسواق المال سواء كانت ناشئة عن تداولات الأوراق المالية أو عن المحافظ أو الصناديق الاستثمارية أو أي نشاط خاص بأنشطة الأوراق المالية</a:t>
            </a:r>
            <a:r>
              <a:rPr lang="ar-KW" sz="2400" dirty="0" smtClean="0">
                <a:solidFill>
                  <a:schemeClr val="accent1">
                    <a:lumMod val="50000"/>
                  </a:schemeClr>
                </a:solidFill>
              </a:rPr>
              <a:t>.</a:t>
            </a:r>
          </a:p>
          <a:p>
            <a:pPr marL="0" indent="0" algn="r" rtl="1">
              <a:buNone/>
            </a:pPr>
            <a:endParaRPr lang="en-US" sz="2400" dirty="0">
              <a:solidFill>
                <a:schemeClr val="accent1">
                  <a:lumMod val="50000"/>
                </a:schemeClr>
              </a:solidFill>
            </a:endParaRPr>
          </a:p>
          <a:p>
            <a:pPr algn="just" rtl="1"/>
            <a:r>
              <a:rPr lang="ar-KW" sz="2400" u="sng" dirty="0">
                <a:solidFill>
                  <a:schemeClr val="accent1">
                    <a:lumMod val="50000"/>
                  </a:schemeClr>
                </a:solidFill>
              </a:rPr>
              <a:t>بالإضافة إلى المنازعات التي قد تنشأ بموجب قوانين أخرى إذا كانت متعلقة بمعاملات سوق المال</a:t>
            </a:r>
            <a:r>
              <a:rPr lang="ar-KW" sz="2400" dirty="0" smtClean="0">
                <a:solidFill>
                  <a:schemeClr val="accent1">
                    <a:lumMod val="50000"/>
                  </a:schemeClr>
                </a:solidFill>
              </a:rPr>
              <a:t>.</a:t>
            </a:r>
            <a:endParaRPr lang="ar-KW" sz="2400" dirty="0">
              <a:solidFill>
                <a:schemeClr val="accent1">
                  <a:lumMod val="50000"/>
                </a:schemeClr>
              </a:solidFill>
            </a:endParaRPr>
          </a:p>
          <a:p>
            <a:pPr marL="0" indent="0" algn="r" rtl="1">
              <a:buNone/>
            </a:pPr>
            <a:endParaRPr lang="en-US" sz="2400" dirty="0">
              <a:solidFill>
                <a:schemeClr val="accent1">
                  <a:lumMod val="50000"/>
                </a:schemeClr>
              </a:solidFill>
            </a:endParaRPr>
          </a:p>
          <a:p>
            <a:pPr algn="justLow" rtl="1"/>
            <a:r>
              <a:rPr lang="ar-KW" sz="2400" dirty="0">
                <a:solidFill>
                  <a:schemeClr val="accent1">
                    <a:lumMod val="50000"/>
                  </a:schemeClr>
                </a:solidFill>
              </a:rPr>
              <a:t>فالمادة الأولى من الفصل وهي المادة (12-1) تنص على أنه " </a:t>
            </a:r>
            <a:r>
              <a:rPr lang="ar-KW" sz="2400" b="1" dirty="0">
                <a:solidFill>
                  <a:schemeClr val="accent1">
                    <a:lumMod val="50000"/>
                  </a:schemeClr>
                </a:solidFill>
              </a:rPr>
              <a:t>يجوز تسوية المنازعات الناشئة عن الالتزامات المقررة في القانون أو أي قانون آخر إذا تعلقت بمعاملات سوق المال عن طريق نظام التحكيم وفقاً للأحكام المشار إليها في هذا الكتاب</a:t>
            </a:r>
            <a:r>
              <a:rPr lang="ar-KW" sz="2400" dirty="0">
                <a:solidFill>
                  <a:schemeClr val="accent1">
                    <a:lumMod val="50000"/>
                  </a:schemeClr>
                </a:solidFill>
              </a:rPr>
              <a:t>".</a:t>
            </a:r>
            <a:endParaRPr lang="en-US" sz="2400" dirty="0">
              <a:solidFill>
                <a:schemeClr val="accent1">
                  <a:lumMod val="50000"/>
                </a:schemeClr>
              </a:solidFill>
            </a:endParaRPr>
          </a:p>
          <a:p>
            <a:pPr marL="0" lvl="0" indent="0" algn="just" fontAlgn="base">
              <a:lnSpc>
                <a:spcPct val="115000"/>
              </a:lnSpc>
              <a:spcBef>
                <a:spcPts val="0"/>
              </a:spcBef>
              <a:buNone/>
            </a:pPr>
            <a:endParaRPr lang="en-US" sz="2400" dirty="0">
              <a:solidFill>
                <a:schemeClr val="accent1">
                  <a:lumMod val="50000"/>
                </a:schemeClr>
              </a:solidFill>
            </a:endParaRPr>
          </a:p>
        </p:txBody>
      </p:sp>
    </p:spTree>
    <p:extLst>
      <p:ext uri="{BB962C8B-B14F-4D97-AF65-F5344CB8AC3E}">
        <p14:creationId xmlns:p14="http://schemas.microsoft.com/office/powerpoint/2010/main" val="8232713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a:stretch>
            <a:fillRect/>
          </a:stretch>
        </p:blipFill>
        <p:spPr>
          <a:xfrm>
            <a:off x="457200" y="246639"/>
            <a:ext cx="2808312" cy="984401"/>
          </a:xfrm>
          <a:prstGeom prst="rect">
            <a:avLst/>
          </a:prstGeom>
        </p:spPr>
      </p:pic>
      <p:sp>
        <p:nvSpPr>
          <p:cNvPr id="9"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rtl="1" fontAlgn="base">
              <a:lnSpc>
                <a:spcPct val="115000"/>
              </a:lnSpc>
              <a:spcBef>
                <a:spcPts val="0"/>
              </a:spcBef>
              <a:buFont typeface="Wingdings" panose="05000000000000000000" pitchFamily="2" charset="2"/>
              <a:buChar char="v"/>
            </a:pPr>
            <a:endParaRPr lang="en-US" sz="2400" dirty="0">
              <a:solidFill>
                <a:schemeClr val="tx2">
                  <a:lumMod val="75000"/>
                </a:schemeClr>
              </a:solidFill>
            </a:endParaRPr>
          </a:p>
        </p:txBody>
      </p:sp>
      <p:sp>
        <p:nvSpPr>
          <p:cNvPr id="12" name="Content Placeholder 2"/>
          <p:cNvSpPr>
            <a:spLocks noGrp="1"/>
          </p:cNvSpPr>
          <p:nvPr>
            <p:ph idx="1"/>
          </p:nvPr>
        </p:nvSpPr>
        <p:spPr>
          <a:xfrm>
            <a:off x="457200" y="1600200"/>
            <a:ext cx="8229600" cy="4525963"/>
          </a:xfrm>
        </p:spPr>
        <p:txBody>
          <a:bodyPr>
            <a:normAutofit/>
          </a:bodyPr>
          <a:lstStyle/>
          <a:p>
            <a:pPr marL="0" indent="0" algn="justLow" rtl="1">
              <a:buNone/>
            </a:pPr>
            <a:endParaRPr lang="ar-KW" sz="2400" b="1" u="sng" dirty="0" smtClean="0">
              <a:solidFill>
                <a:schemeClr val="tx2">
                  <a:lumMod val="75000"/>
                </a:schemeClr>
              </a:solidFill>
            </a:endParaRPr>
          </a:p>
          <a:p>
            <a:pPr marL="0" indent="0" algn="justLow" rtl="1">
              <a:buNone/>
            </a:pPr>
            <a:r>
              <a:rPr lang="ar-KW" sz="2400" b="1" u="sng" dirty="0" smtClean="0">
                <a:solidFill>
                  <a:schemeClr val="tx2">
                    <a:lumMod val="75000"/>
                  </a:schemeClr>
                </a:solidFill>
              </a:rPr>
              <a:t>مبدأ </a:t>
            </a:r>
            <a:r>
              <a:rPr lang="ar-KW" sz="2400" b="1" u="sng" dirty="0">
                <a:solidFill>
                  <a:schemeClr val="tx2">
                    <a:lumMod val="75000"/>
                  </a:schemeClr>
                </a:solidFill>
              </a:rPr>
              <a:t>استقلالية شرط التحكيم: </a:t>
            </a:r>
            <a:r>
              <a:rPr lang="ar-KW" sz="2400" u="sng" dirty="0">
                <a:solidFill>
                  <a:schemeClr val="tx2">
                    <a:lumMod val="75000"/>
                  </a:schemeClr>
                </a:solidFill>
              </a:rPr>
              <a:t>وهو اعتبار شرط التحكيم مستقلاً عن شروط </a:t>
            </a:r>
            <a:r>
              <a:rPr lang="ar-KW" sz="2400" u="sng" dirty="0" smtClean="0">
                <a:solidFill>
                  <a:schemeClr val="tx2">
                    <a:lumMod val="75000"/>
                  </a:schemeClr>
                </a:solidFill>
              </a:rPr>
              <a:t>العقد، </a:t>
            </a:r>
            <a:r>
              <a:rPr lang="ar-KW" sz="2400" u="sng" dirty="0">
                <a:solidFill>
                  <a:schemeClr val="tx2">
                    <a:lumMod val="75000"/>
                  </a:schemeClr>
                </a:solidFill>
              </a:rPr>
              <a:t>ولا يكون للحكم بإبطال العقد الأصلي أي أثر على شرط التحكيم الذي يتضمنه .</a:t>
            </a:r>
            <a:endParaRPr lang="en-US" sz="2400" dirty="0">
              <a:solidFill>
                <a:schemeClr val="tx2">
                  <a:lumMod val="75000"/>
                </a:schemeClr>
              </a:solidFill>
            </a:endParaRPr>
          </a:p>
          <a:p>
            <a:pPr marL="0" indent="0" algn="justLow" rtl="1">
              <a:buNone/>
            </a:pPr>
            <a:endParaRPr lang="en-US" sz="2400" dirty="0">
              <a:solidFill>
                <a:schemeClr val="tx2">
                  <a:lumMod val="75000"/>
                </a:schemeClr>
              </a:solidFill>
            </a:endParaRPr>
          </a:p>
          <a:p>
            <a:pPr marL="0" indent="0" algn="justLow" rtl="1">
              <a:buNone/>
            </a:pPr>
            <a:r>
              <a:rPr lang="ar-KW" sz="2400" b="1" u="sng" dirty="0">
                <a:solidFill>
                  <a:schemeClr val="tx2">
                    <a:lumMod val="75000"/>
                  </a:schemeClr>
                </a:solidFill>
              </a:rPr>
              <a:t>المادة (12-1-2)</a:t>
            </a:r>
            <a:endParaRPr lang="en-US" sz="2400" b="1" u="sng" dirty="0">
              <a:solidFill>
                <a:schemeClr val="tx2">
                  <a:lumMod val="75000"/>
                </a:schemeClr>
              </a:solidFill>
            </a:endParaRPr>
          </a:p>
          <a:p>
            <a:pPr marL="0" indent="0" algn="justLow" rtl="1">
              <a:buNone/>
            </a:pPr>
            <a:r>
              <a:rPr lang="ar-KW" sz="2400" b="1" dirty="0">
                <a:solidFill>
                  <a:schemeClr val="tx2">
                    <a:lumMod val="75000"/>
                  </a:schemeClr>
                </a:solidFill>
              </a:rPr>
              <a:t>يعتبر شرط التحكيم المتضمن في عقد ما مستقلاً عن شروط العقد الأخر. ولا يكون للحكم بإبطال العقد الأصلي أو فسخه أو انقضائه لأي سبب أي أثر على شرط التحكيم الذي يتضمنه، إذا كان هذا الشرط صحيحاً في ذاته</a:t>
            </a:r>
            <a:r>
              <a:rPr lang="ar-KW" sz="2400" dirty="0">
                <a:solidFill>
                  <a:schemeClr val="tx2">
                    <a:lumMod val="75000"/>
                  </a:schemeClr>
                </a:solidFill>
              </a:rPr>
              <a:t>".</a:t>
            </a:r>
            <a:endParaRPr lang="en-US" sz="2400" dirty="0">
              <a:solidFill>
                <a:schemeClr val="tx2">
                  <a:lumMod val="75000"/>
                </a:schemeClr>
              </a:solidFill>
            </a:endParaRPr>
          </a:p>
          <a:p>
            <a:pPr marL="0" lvl="0" indent="0" algn="just" fontAlgn="base">
              <a:lnSpc>
                <a:spcPct val="115000"/>
              </a:lnSpc>
              <a:spcBef>
                <a:spcPts val="0"/>
              </a:spcBef>
              <a:buNone/>
            </a:pPr>
            <a:endParaRPr lang="en-US" sz="2400" dirty="0">
              <a:solidFill>
                <a:schemeClr val="tx2">
                  <a:lumMod val="75000"/>
                </a:schemeClr>
              </a:solidFill>
            </a:endParaRPr>
          </a:p>
        </p:txBody>
      </p:sp>
    </p:spTree>
    <p:extLst>
      <p:ext uri="{BB962C8B-B14F-4D97-AF65-F5344CB8AC3E}">
        <p14:creationId xmlns:p14="http://schemas.microsoft.com/office/powerpoint/2010/main" val="1877987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4215</TotalTime>
  <Words>2429</Words>
  <Application>Microsoft Office PowerPoint</Application>
  <PresentationFormat>On-screen Show (4:3)</PresentationFormat>
  <Paragraphs>224</Paragraphs>
  <Slides>36</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Calibri</vt:lpstr>
      <vt:lpstr>microsoft sans serif</vt:lpstr>
      <vt:lpstr>Sakkal Majalla</vt:lpstr>
      <vt:lpstr>Times New Roman</vt:lpstr>
      <vt:lpstr>Wingdings</vt:lpstr>
      <vt:lpstr>Office Theme</vt:lpstr>
      <vt:lpstr>ورشة عمل </vt:lpstr>
      <vt:lpstr>مقدمــــــــة</vt:lpstr>
      <vt:lpstr>جدول أعمال الورشة</vt:lpstr>
      <vt:lpstr>تعريف التحكيم</vt:lpstr>
      <vt:lpstr>مميزات التحكيم</vt:lpstr>
      <vt:lpstr>التحكيم</vt:lpstr>
      <vt:lpstr>المبادئ العامة</vt:lpstr>
      <vt:lpstr>PowerPoint Presentation</vt:lpstr>
      <vt:lpstr>PowerPoint Presentation</vt:lpstr>
      <vt:lpstr>PowerPoint Presentation</vt:lpstr>
      <vt:lpstr>مدة المنازعة التحكيمية</vt:lpstr>
      <vt:lpstr>مبدأ قبول المحكم لمهمة التحكيم ووجوب الافصاح </vt:lpstr>
      <vt:lpstr>تنحي أو عزل المحكم </vt:lpstr>
      <vt:lpstr>رد المحكم </vt:lpstr>
      <vt:lpstr>الاجراء المتبع بعد رد أو عزل أو تنحي المحكم </vt:lpstr>
      <vt:lpstr>إجراءات التحكيم</vt:lpstr>
      <vt:lpstr>PowerPoint Presentation</vt:lpstr>
      <vt:lpstr>PowerPoint Presentation</vt:lpstr>
      <vt:lpstr>تشكيل هيئة التحكيم</vt:lpstr>
      <vt:lpstr>تحديد أتعاب المحكمين</vt:lpstr>
      <vt:lpstr>الرد المحتكم ضده </vt:lpstr>
      <vt:lpstr>الطلب المقابل </vt:lpstr>
      <vt:lpstr>إحالة ملف التحكيم الى هيئة التحكيم </vt:lpstr>
      <vt:lpstr>مكان ولغة التحكيم </vt:lpstr>
      <vt:lpstr>القواعد الإجرائية واجبة التطبيق  </vt:lpstr>
      <vt:lpstr>القانون الواجب التطبيق أو القواعد الموضوعية</vt:lpstr>
      <vt:lpstr>إدارة الجلسات</vt:lpstr>
      <vt:lpstr>PowerPoint Presentation</vt:lpstr>
      <vt:lpstr>الحكـــــم</vt:lpstr>
      <vt:lpstr>مكونات حكم التحكيم </vt:lpstr>
      <vt:lpstr>نسخة ملف القضية </vt:lpstr>
      <vt:lpstr>نهائية حكم التحكيم </vt:lpstr>
      <vt:lpstr>حال وجود الغموض أو الخطأ المادي أو اغفال طلب </vt:lpstr>
      <vt:lpstr>النموذج الخاص بتفعيل نظام التحكيم لتسوية المنازعات الناشئة عن الالتزامات المقررة في قانون هيئة أسواق المال وتنظيم نشاط الأوراق المالية </vt:lpstr>
      <vt:lpstr>PowerPoint Presentation</vt:lpstr>
      <vt:lpstr>شــكــراً</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Tareq Aladasani</cp:lastModifiedBy>
  <cp:revision>38</cp:revision>
  <cp:lastPrinted>2017-02-09T12:27:58Z</cp:lastPrinted>
  <dcterms:created xsi:type="dcterms:W3CDTF">2014-09-25T11:33:14Z</dcterms:created>
  <dcterms:modified xsi:type="dcterms:W3CDTF">2017-02-12T04:56:28Z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591ff68c-7d81-4a02-84b3-a837ae107454</vt:lpwstr>
  </property>
  <property fmtid="{D5CDD505-2E9C-101B-9397-08002B2CF9AE}" pid="3" name="CMAClassification">
    <vt:lpwstr>Internal</vt:lpwstr>
  </property>
  <property fmtid="{D5CDD505-2E9C-101B-9397-08002B2CF9AE}" pid="4" name="DocumentMarkings">
    <vt:lpwstr>CMA Data Classification: Select Classification Level;CMA Data Classification: Internal;CMA Data Classification: Internal;CMA Data Classification: Internal;CMA Data Classification: Internal;CMA Data Classification: Internal;CMA Data Classification: Interna</vt:lpwstr>
  </property>
  <property fmtid="{D5CDD505-2E9C-101B-9397-08002B2CF9AE}" pid="5" name="Classification">
    <vt:lpwstr>Internal</vt:lpwstr>
  </property>
</Properties>
</file>